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59" r:id="rId6"/>
    <p:sldId id="265" r:id="rId7"/>
    <p:sldId id="275" r:id="rId8"/>
    <p:sldId id="266" r:id="rId9"/>
    <p:sldId id="267" r:id="rId10"/>
    <p:sldId id="268" r:id="rId11"/>
    <p:sldId id="270" r:id="rId12"/>
    <p:sldId id="269" r:id="rId13"/>
    <p:sldId id="260" r:id="rId14"/>
    <p:sldId id="272" r:id="rId15"/>
    <p:sldId id="271" r:id="rId16"/>
    <p:sldId id="274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. Lemke" userId="ad8d2c31-66e3-4730-97a5-c07e1976e3dc" providerId="ADAL" clId="{3A7C64A9-1883-4885-ADCC-64433FB5B9B0}"/>
    <pc:docChg chg="custSel modSld">
      <pc:chgData name="E. Lemke" userId="ad8d2c31-66e3-4730-97a5-c07e1976e3dc" providerId="ADAL" clId="{3A7C64A9-1883-4885-ADCC-64433FB5B9B0}" dt="2020-09-29T17:44:13.997" v="61" actId="14100"/>
      <pc:docMkLst>
        <pc:docMk/>
      </pc:docMkLst>
      <pc:sldChg chg="modSp mod">
        <pc:chgData name="E. Lemke" userId="ad8d2c31-66e3-4730-97a5-c07e1976e3dc" providerId="ADAL" clId="{3A7C64A9-1883-4885-ADCC-64433FB5B9B0}" dt="2020-09-29T17:42:56.722" v="47" actId="20577"/>
        <pc:sldMkLst>
          <pc:docMk/>
          <pc:sldMk cId="1770055122" sldId="264"/>
        </pc:sldMkLst>
        <pc:spChg chg="mod">
          <ac:chgData name="E. Lemke" userId="ad8d2c31-66e3-4730-97a5-c07e1976e3dc" providerId="ADAL" clId="{3A7C64A9-1883-4885-ADCC-64433FB5B9B0}" dt="2020-09-29T17:42:56.722" v="47" actId="20577"/>
          <ac:spMkLst>
            <pc:docMk/>
            <pc:sldMk cId="1770055122" sldId="264"/>
            <ac:spMk id="11" creationId="{00000000-0000-0000-0000-000000000000}"/>
          </ac:spMkLst>
        </pc:spChg>
      </pc:sldChg>
      <pc:sldChg chg="modSp mod">
        <pc:chgData name="E. Lemke" userId="ad8d2c31-66e3-4730-97a5-c07e1976e3dc" providerId="ADAL" clId="{3A7C64A9-1883-4885-ADCC-64433FB5B9B0}" dt="2020-09-29T17:44:13.997" v="61" actId="14100"/>
        <pc:sldMkLst>
          <pc:docMk/>
          <pc:sldMk cId="761296178" sldId="275"/>
        </pc:sldMkLst>
        <pc:spChg chg="mod">
          <ac:chgData name="E. Lemke" userId="ad8d2c31-66e3-4730-97a5-c07e1976e3dc" providerId="ADAL" clId="{3A7C64A9-1883-4885-ADCC-64433FB5B9B0}" dt="2020-09-29T17:44:13.997" v="61" actId="14100"/>
          <ac:spMkLst>
            <pc:docMk/>
            <pc:sldMk cId="761296178" sldId="275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F92E75-566F-431D-9530-7A3164A1042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EE2345D-C0EA-477B-8E61-BC5CE1F2D41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C2A88E-5842-4F25-9555-10B34438A7B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85C48FB-7DA8-434B-95F8-D2A6E93A7822}" type="datetime1">
              <a:rPr lang="nl-NL"/>
              <a:pPr lvl="0"/>
              <a:t>27-10-2020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F5B16A-C9CE-40DC-90B3-39F9318064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751369-FBE9-4074-83FA-8F3E73BE0C5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1B1BD18-E9FB-42F7-8DF7-27553C7719A3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91798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28CB47-C7B2-42A9-9635-EA7C2D61748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8C46014-91A1-45DF-945C-EC149B497A2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1825627"/>
            <a:ext cx="10515600" cy="435133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8F0159-2CD8-47E7-815D-3F3B1F9B8A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F473FD2-5155-4FBF-96C0-2AEA28C2CA61}" type="datetime1">
              <a:rPr lang="nl-NL"/>
              <a:pPr lvl="0"/>
              <a:t>27-10-2020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FDFABA-ACCF-4542-BFBA-00762648FE2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FA87CC-CA5A-47E1-A11E-61E0825EC0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D1971BAA-1956-45ED-9DDB-C005A3F4E97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252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FF17B23-E367-4862-BE09-0400A78F3FF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2259DC7-40AE-42FF-87BB-7F55D56964D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ACC578-65CA-4CA7-A55A-8512000873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4B81794-DE63-4150-948A-5E5C887D734D}" type="datetime1">
              <a:rPr lang="nl-NL"/>
              <a:pPr lvl="0"/>
              <a:t>27-10-2020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C0B950-E279-40E2-9914-DD5C16EA66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2B4C7A-EF51-42C0-A87F-01672F82889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6B13EBE-FB98-4AD9-A67C-61B85770020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35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99C044-D63D-4667-B174-6049DE46AB6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878A5E-393C-4919-9A6D-726473BD261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5156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93DD8D-DFFF-4556-B78E-992E7EA21D7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94D2D0B-8585-4B17-A693-4B674EDAE6F1}" type="datetime1">
              <a:rPr lang="nl-NL"/>
              <a:pPr lvl="0"/>
              <a:t>27-10-2020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AF4286-7692-4959-B17E-55FFE11D081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AC3F68-58F2-46E2-A31C-42D44C77115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FB74094-C099-47BE-B072-8109CE15DB5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60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152034-40B6-4E5D-917B-379A003C16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FABEB5-89BC-44E7-A8C0-4CB8CAC5A6B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ED4742-DFCA-4FB6-8EFF-60F3C3DE2CF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44841993-4EC6-414A-8E06-8E150BBB287E}" type="datetime1">
              <a:rPr lang="nl-NL"/>
              <a:pPr lvl="0"/>
              <a:t>27-10-2020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EB5824-80DF-4BBE-A2F0-0BA51A2378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2DCC04-99B9-4DA1-8FC9-EE7608D107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C2AFD1C3-D889-43E8-B36E-811945E6F2F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70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F30C16-4585-4187-AA82-3954F60CEE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A61200-314E-4C4B-AF39-66AE13E3AAF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2B412B5-8001-4C6A-BE6F-7063BC5A3AD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002345-7BAA-4170-9B2D-9AEFA613359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B23A225-2977-4CE3-BFD8-13B6FCA9E3EE}" type="datetime1">
              <a:rPr lang="nl-NL"/>
              <a:pPr lvl="0"/>
              <a:t>27-10-2020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07B730B-DEC1-4821-8FE1-AA0CF8ECD0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FA03432-B2E4-4C59-A3BC-AA1E507B96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07069106-89E4-4396-92F3-2FA31F1E9B6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113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F52BEB-3111-4563-9BDE-F288085B27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1D66148-95D0-4D3F-BE7F-D6F07F7ED9C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D403768-E58E-49D0-9644-E9CBF01BC7D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3BAC55C-5918-4955-8E96-5E12D83DB56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1D80792-E7A7-4A93-8F2F-D2F1F650F26B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67FBDD9-7CC1-49C6-904E-60F088C4530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A76A7BB-2410-4E1B-A3E3-64C5321A4E54}" type="datetime1">
              <a:rPr lang="nl-NL"/>
              <a:pPr lvl="0"/>
              <a:t>27-10-2020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FFB6803-3049-4189-99B4-84F5FEA7E2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2A33624-57A5-4288-81FF-6A90AC447D0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4E602AE7-7F94-4527-A1B9-E3CFCDF7EA8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65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C89C2-BE6F-4EAD-928D-3F4BDEAF20F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397F34C-2F62-460E-9299-F22195F1ED7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A9685F9-7D88-472E-AB82-C65052299F44}" type="datetime1">
              <a:rPr lang="nl-NL"/>
              <a:pPr lvl="0"/>
              <a:t>27-10-2020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03EB9CD-C359-42E4-9B55-8925BDDB837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22321EA-2E3F-4788-A301-2D18FCECB51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CD7CACC-EC0F-40C7-85B0-93955475BB3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1BCC2A6-8C60-410E-B9DE-F330DE00B63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22FECD9A-4112-423A-A7E7-CC1E6D430730}" type="datetime1">
              <a:rPr lang="nl-NL"/>
              <a:pPr lvl="0"/>
              <a:t>27-10-2020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4D9130E-7C42-4445-B6F2-491C7BACADA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F219F85-379B-455F-AA74-EC342C15AFD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0413B79-9761-44D2-9CB8-6B47C838242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711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1D8DA-6185-4689-A513-FF085633E8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CC73AA-4FE3-4B04-9CD2-020B46DDAC6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07E556B-15AC-48DD-B4C2-EC3FADB765A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56D4776-488A-4EEB-B776-134B88B37D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4F1C191B-9689-4FC3-8AA4-88C197A0C89E}" type="datetime1">
              <a:rPr lang="nl-NL"/>
              <a:pPr lvl="0"/>
              <a:t>27-10-2020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F6CE7B-C16B-4B8C-860B-8ED4C5928E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EE43CF1-8826-47D2-A5E4-8438EFDA595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64FA60F-95F7-4651-985B-EC6F6A3540B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3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0BB31-B867-444B-A6D8-E8C5A33C82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E66B559-8BD6-482A-8D97-8BA36D6E7D3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3831A8E-5578-462E-A5C2-CA9A12E2DBB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BF69A77-3611-46BB-90E3-168F92E9988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D6F615C-5B0D-4E0F-B4C3-BAAFAA99DC6F}" type="datetime1">
              <a:rPr lang="nl-NL"/>
              <a:pPr lvl="0"/>
              <a:t>27-10-2020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543841F-9E72-4417-88B5-2A9DBD1A59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59ABA3-DE56-43CC-AD71-D929E58955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1F731727-8E6C-458B-93D3-8DA53CFE821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236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42833E2-40B2-4ABA-BECE-9B0F03F1F8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D7FE6E-44F9-4F1A-BAC0-89A871156DB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96E57-2D2D-4B99-9DE0-85A8CCCD749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CD9BE94-62CB-4616-B0BB-21E00653179A}" type="datetime1">
              <a:rPr lang="nl-NL"/>
              <a:pPr lvl="0"/>
              <a:t>27-10-2020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7EBA4E-4716-4816-AF76-23C5DCCBF64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9135CA-36F4-4A1F-AF9B-653A37FA2C6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F7D9FD4-D07E-492A-B390-074229643FB2}" type="slidenum"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iterjelles.nl/impulse/documenten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hyperlink" Target="https://www.hboleeuwarden.nl/wp-content/uploads/2010/09/Staatscourant-3-april-2014.pdf" TargetMode="External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8804EE87-DBF8-438F-9D22-1631D5804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" y="2480530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1635FC77-8B53-47AF-BEE8-C7F65EAFB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6">
            <a:extLst>
              <a:ext uri="{FF2B5EF4-FFF2-40B4-BE49-F238E27FC236}">
                <a16:creationId xmlns:a16="http://schemas.microsoft.com/office/drawing/2014/main" id="{82D7899D-8728-451B-823F-D391DE6AE7E4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kstvak 7">
            <a:extLst>
              <a:ext uri="{FF2B5EF4-FFF2-40B4-BE49-F238E27FC236}">
                <a16:creationId xmlns:a16="http://schemas.microsoft.com/office/drawing/2014/main" id="{6799F050-0644-496E-8126-AA8A7C008907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kstvak 9">
            <a:extLst>
              <a:ext uri="{FF2B5EF4-FFF2-40B4-BE49-F238E27FC236}">
                <a16:creationId xmlns:a16="http://schemas.microsoft.com/office/drawing/2014/main" id="{FD54DEF9-B36D-40D0-BB25-9C972DBDADDB}"/>
              </a:ext>
            </a:extLst>
          </p:cNvPr>
          <p:cNvSpPr txBox="1"/>
          <p:nvPr/>
        </p:nvSpPr>
        <p:spPr>
          <a:xfrm>
            <a:off x="5300740" y="3698117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kstvak 10">
            <a:extLst>
              <a:ext uri="{FF2B5EF4-FFF2-40B4-BE49-F238E27FC236}">
                <a16:creationId xmlns:a16="http://schemas.microsoft.com/office/drawing/2014/main" id="{C0F0C57B-0D80-4ECC-8C02-A081871DE5AF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kstvak 11">
            <a:extLst>
              <a:ext uri="{FF2B5EF4-FFF2-40B4-BE49-F238E27FC236}">
                <a16:creationId xmlns:a16="http://schemas.microsoft.com/office/drawing/2014/main" id="{95EBB4F9-189F-418B-BC57-520CE4235BEF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kstvak 13">
            <a:extLst>
              <a:ext uri="{FF2B5EF4-FFF2-40B4-BE49-F238E27FC236}">
                <a16:creationId xmlns:a16="http://schemas.microsoft.com/office/drawing/2014/main" id="{7235C5F5-FAAF-4CC6-96A8-DC440A0778BE}"/>
              </a:ext>
            </a:extLst>
          </p:cNvPr>
          <p:cNvSpPr txBox="1"/>
          <p:nvPr/>
        </p:nvSpPr>
        <p:spPr>
          <a:xfrm>
            <a:off x="5453134" y="3850520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891201" y="662656"/>
            <a:ext cx="9755187" cy="1856781"/>
          </a:xfrm>
        </p:spPr>
        <p:txBody>
          <a:bodyPr/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Profielkeuze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&amp; vwo</a:t>
            </a:r>
          </a:p>
        </p:txBody>
      </p:sp>
      <p:sp>
        <p:nvSpPr>
          <p:cNvPr id="11" name="Rechthoek 10"/>
          <p:cNvSpPr/>
          <p:nvPr/>
        </p:nvSpPr>
        <p:spPr>
          <a:xfrm rot="21147545">
            <a:off x="5143666" y="3472628"/>
            <a:ext cx="668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wie wat waarmee waarom waaruit waartoe wanneer</a:t>
            </a:r>
          </a:p>
        </p:txBody>
      </p:sp>
      <p:pic>
        <p:nvPicPr>
          <p:cNvPr id="12" name="Afbeelding 2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215" y="2474320"/>
            <a:ext cx="2600325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685801" y="779367"/>
            <a:ext cx="8679872" cy="5107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CM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Cultuur en Maatschappij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685801" y="1430307"/>
            <a:ext cx="4462537" cy="377975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Geschiedenis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Beeldend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één 2</a:t>
            </a:r>
            <a:r>
              <a:rPr lang="nl-NL" b="1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MVT: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Duits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via de Talenten Academie: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Frans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Fries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1 van de volgende: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Maatschappijwetenschappen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Economie</a:t>
            </a:r>
          </a:p>
        </p:txBody>
      </p:sp>
      <p:pic>
        <p:nvPicPr>
          <p:cNvPr id="19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220" y="1826571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462" y="3332826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462" y="4549700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hthoek 20"/>
          <p:cNvSpPr/>
          <p:nvPr/>
        </p:nvSpPr>
        <p:spPr>
          <a:xfrm rot="21147545">
            <a:off x="6041258" y="5294733"/>
            <a:ext cx="54691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profiel bestaat uit 3 vaste profielvakken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(waarvan één 2</a:t>
            </a:r>
            <a:r>
              <a:rPr lang="nl-NL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MVT) en 1 profielkeuzevak</a:t>
            </a:r>
          </a:p>
        </p:txBody>
      </p:sp>
      <p:sp>
        <p:nvSpPr>
          <p:cNvPr id="22" name="Afgeronde rechthoek 21"/>
          <p:cNvSpPr/>
          <p:nvPr/>
        </p:nvSpPr>
        <p:spPr>
          <a:xfrm>
            <a:off x="5238022" y="1403982"/>
            <a:ext cx="4614432" cy="3779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vwo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Wiskunde A of B 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Geschiedenis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Beeldend</a:t>
            </a:r>
          </a:p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1 van de volgende: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Maatschappijwetenschappen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Economie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Duits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Frans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via de Talenten Academie: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Fries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Spaans</a:t>
            </a:r>
          </a:p>
        </p:txBody>
      </p:sp>
      <p:pic>
        <p:nvPicPr>
          <p:cNvPr id="23" name="Picture 2" descr="Afbeeldingsresultaat voor cultuur en maatschappi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504" y="2282661"/>
            <a:ext cx="1550571" cy="74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263" y="1840840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288" y="4529640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75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685801" y="779367"/>
            <a:ext cx="8679872" cy="510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Natuur en Techniek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685801" y="1570310"/>
            <a:ext cx="4462537" cy="40862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&amp; vwo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Wiskunde B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Scheikunde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Natuurkunde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1 van de volgende: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Biologie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NLT (Natuur, Leven en Technologie)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via de Talenten Academie: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Wiskunde D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19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220" y="2176438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220" y="3301824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hthoek 20"/>
          <p:cNvSpPr/>
          <p:nvPr/>
        </p:nvSpPr>
        <p:spPr>
          <a:xfrm rot="21147545">
            <a:off x="6131507" y="5294733"/>
            <a:ext cx="5288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profiel bestaat uit 3 vaste profielvakken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1 profielkeuzevak</a:t>
            </a:r>
          </a:p>
        </p:txBody>
      </p:sp>
      <p:pic>
        <p:nvPicPr>
          <p:cNvPr id="16" name="Picture 2" descr="Afbeeldingsresultaat voor natuur en technie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068" y="3221255"/>
            <a:ext cx="1661226" cy="80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jdelijke aanduiding voor inhoud 2"/>
          <p:cNvSpPr txBox="1">
            <a:spLocks/>
          </p:cNvSpPr>
          <p:nvPr/>
        </p:nvSpPr>
        <p:spPr>
          <a:xfrm>
            <a:off x="6111966" y="3462350"/>
            <a:ext cx="3253707" cy="3299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profielkeuzevakken</a:t>
            </a:r>
          </a:p>
        </p:txBody>
      </p:sp>
      <p:sp>
        <p:nvSpPr>
          <p:cNvPr id="20" name="Tijdelijke aanduiding voor inhoud 2"/>
          <p:cNvSpPr txBox="1">
            <a:spLocks/>
          </p:cNvSpPr>
          <p:nvPr/>
        </p:nvSpPr>
        <p:spPr>
          <a:xfrm>
            <a:off x="6111966" y="2068229"/>
            <a:ext cx="3253707" cy="3299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profielvakken</a:t>
            </a:r>
          </a:p>
        </p:txBody>
      </p:sp>
    </p:spTree>
    <p:extLst>
      <p:ext uri="{BB962C8B-B14F-4D97-AF65-F5344CB8AC3E}">
        <p14:creationId xmlns:p14="http://schemas.microsoft.com/office/powerpoint/2010/main" val="921092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685801" y="779367"/>
            <a:ext cx="8679872" cy="51077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Natuur en Gezondheid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685801" y="1570310"/>
            <a:ext cx="4462537" cy="40862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&amp; vwo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Wiskunde A of B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Scheikunde 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Biologie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1 van de volgende: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Natuurkunde*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NLT (Natuur, Leven en Technologie)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</a:t>
            </a:r>
            <a:r>
              <a:rPr lang="nl-NL" i="1" dirty="0"/>
              <a:t>Advies: Natuurkunde in combinatie met wiskunde B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9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618" y="2140597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618" y="3119717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hthoek 13"/>
          <p:cNvSpPr/>
          <p:nvPr/>
        </p:nvSpPr>
        <p:spPr>
          <a:xfrm rot="21147545">
            <a:off x="6131507" y="5294733"/>
            <a:ext cx="5288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profiel bestaat uit 3 vaste profielvakken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1 profielkeuzevak</a:t>
            </a:r>
          </a:p>
        </p:txBody>
      </p:sp>
      <p:pic>
        <p:nvPicPr>
          <p:cNvPr id="15" name="Picture 2" descr="Gerelateerde afbeeldi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437" y="4030623"/>
            <a:ext cx="1778112" cy="85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jdelijke aanduiding voor inhoud 2"/>
          <p:cNvSpPr txBox="1">
            <a:spLocks/>
          </p:cNvSpPr>
          <p:nvPr/>
        </p:nvSpPr>
        <p:spPr>
          <a:xfrm>
            <a:off x="6111966" y="3462350"/>
            <a:ext cx="3253707" cy="3299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profielkeuzevakken</a:t>
            </a:r>
          </a:p>
        </p:txBody>
      </p:sp>
      <p:sp>
        <p:nvSpPr>
          <p:cNvPr id="21" name="Tijdelijke aanduiding voor inhoud 2"/>
          <p:cNvSpPr txBox="1">
            <a:spLocks/>
          </p:cNvSpPr>
          <p:nvPr/>
        </p:nvSpPr>
        <p:spPr>
          <a:xfrm>
            <a:off x="6111966" y="2068229"/>
            <a:ext cx="3253707" cy="3299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profielvakken</a:t>
            </a:r>
          </a:p>
        </p:txBody>
      </p:sp>
    </p:spTree>
    <p:extLst>
      <p:ext uri="{BB962C8B-B14F-4D97-AF65-F5344CB8AC3E}">
        <p14:creationId xmlns:p14="http://schemas.microsoft.com/office/powerpoint/2010/main" val="2326998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E1EAA159-896F-462F-8EBB-6AA59E345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8926F6ED-685A-46EE-8333-8AEB6554A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146" name="Picture 2" descr="https://www.vhto.nl/fileadmin/_processed_/b/c/csm_2017-2018_havo_40b41106e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20" y="589046"/>
            <a:ext cx="4509331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www.vhto.nl/fileadmin/_processed_/5/8/csm_2017-2018__vwo_dd812c122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20" y="3095351"/>
            <a:ext cx="4547466" cy="222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fgeronde rechthoek 5"/>
          <p:cNvSpPr/>
          <p:nvPr/>
        </p:nvSpPr>
        <p:spPr>
          <a:xfrm>
            <a:off x="5567966" y="806110"/>
            <a:ext cx="3837709" cy="78319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Profielkeuze – havo 2017/2018</a:t>
            </a:r>
          </a:p>
        </p:txBody>
      </p:sp>
      <p:sp>
        <p:nvSpPr>
          <p:cNvPr id="7" name="Afgeronde rechthoek 6"/>
          <p:cNvSpPr/>
          <p:nvPr/>
        </p:nvSpPr>
        <p:spPr>
          <a:xfrm>
            <a:off x="5567966" y="3276705"/>
            <a:ext cx="3837709" cy="78319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Profielkeuze – vwo 2017/2018</a:t>
            </a:r>
          </a:p>
        </p:txBody>
      </p:sp>
      <p:sp>
        <p:nvSpPr>
          <p:cNvPr id="9" name="Rechthoek 8"/>
          <p:cNvSpPr/>
          <p:nvPr/>
        </p:nvSpPr>
        <p:spPr>
          <a:xfrm rot="21147545">
            <a:off x="6155273" y="5430052"/>
            <a:ext cx="5801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Bron: Platform Bèta Techniek (bewerking VHTO)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9783E2B-7CAF-F24C-BC5B-0229D0E1812E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464C5C9-3412-B34B-9470-74F7DD38560E}"/>
              </a:ext>
            </a:extLst>
          </p:cNvPr>
          <p:cNvSpPr txBox="1"/>
          <p:nvPr/>
        </p:nvSpPr>
        <p:spPr>
          <a:xfrm>
            <a:off x="5148337" y="3545719"/>
            <a:ext cx="4869453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9" name="Afgeronde rechthoek 8"/>
          <p:cNvSpPr/>
          <p:nvPr/>
        </p:nvSpPr>
        <p:spPr>
          <a:xfrm>
            <a:off x="685801" y="778401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Vrije deel – keuze uit 1 vak dat niet in het profiel zit 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85801" y="1363158"/>
            <a:ext cx="8679872" cy="367760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dirty="0"/>
              <a:t>Je kunt kiezen uit een vak waarin je een centraal examen doet (CE) of een schoolexamen (SE). </a:t>
            </a:r>
            <a:br>
              <a:rPr lang="nl-NL" dirty="0"/>
            </a:br>
            <a:r>
              <a:rPr lang="nl-NL" b="1" dirty="0"/>
              <a:t>CE vakken:</a:t>
            </a:r>
            <a:br>
              <a:rPr lang="nl-NL" b="1" dirty="0"/>
            </a:br>
            <a:r>
              <a:rPr lang="nl-NL" b="1" dirty="0"/>
              <a:t>Wiskunde A / Wiskunde B / Natuurkunde / Scheikunde / Biologie / Economie / Geschiedenis / Frans / Duits / Beeldend / Maatschappijwetenschappen / Spaans*/ Fries*/ Muziek*</a:t>
            </a:r>
          </a:p>
          <a:p>
            <a:endParaRPr lang="nl-NL" sz="24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b="1" dirty="0"/>
              <a:t>SE vakken: Wiskunde D*/ Spaans*/ Chinees*/ Bewegen Sport en Maatschappij/ NLT</a:t>
            </a:r>
          </a:p>
          <a:p>
            <a:endParaRPr lang="nl-NL" sz="24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Vakken via de Talentenacademie = </a:t>
            </a:r>
            <a:r>
              <a:rPr lang="nl-NL" dirty="0"/>
              <a:t>samen met leerlingen van andere Piter Jelles scholen, mogelijk op andere PJ locaties</a:t>
            </a:r>
            <a:endPara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hthoek 15"/>
          <p:cNvSpPr/>
          <p:nvPr/>
        </p:nvSpPr>
        <p:spPr>
          <a:xfrm rot="21147545">
            <a:off x="7243674" y="5463159"/>
            <a:ext cx="37435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Spaans kan zowel als CE of SE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worden gekozen</a:t>
            </a:r>
          </a:p>
        </p:txBody>
      </p:sp>
    </p:spTree>
    <p:extLst>
      <p:ext uri="{BB962C8B-B14F-4D97-AF65-F5344CB8AC3E}">
        <p14:creationId xmlns:p14="http://schemas.microsoft.com/office/powerpoint/2010/main" val="2806502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E1EAA159-896F-462F-8EBB-6AA59E345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8926F6ED-685A-46EE-8333-8AEB6554A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Afgeronde rechthoek 6"/>
          <p:cNvSpPr/>
          <p:nvPr/>
        </p:nvSpPr>
        <p:spPr>
          <a:xfrm>
            <a:off x="685801" y="1398361"/>
            <a:ext cx="8679872" cy="350734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Gemeenschappelijk deel			</a:t>
            </a:r>
          </a:p>
          <a:p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2 examenvakken		</a:t>
            </a:r>
          </a:p>
          <a:p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Vwo 3 examenvakken		</a:t>
            </a:r>
          </a:p>
          <a:p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r>
              <a:rPr lang="nl-NL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Profieldeel</a:t>
            </a:r>
          </a:p>
          <a:p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 profielvakken + 1 profielkeuzevak=)</a:t>
            </a:r>
          </a:p>
          <a:p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examenvakken</a:t>
            </a:r>
          </a:p>
          <a:p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</a:t>
            </a:r>
            <a:r>
              <a:rPr lang="nl-NL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Totaal</a:t>
            </a:r>
            <a:endParaRPr lang="nl-NL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Vrije deel				</a:t>
            </a:r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7 examenvakken</a:t>
            </a:r>
            <a:endParaRPr lang="nl-NL" sz="20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examenvak  			Vwo  8 examenvakken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85801" y="778401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profielen op een rijtje</a:t>
            </a:r>
          </a:p>
        </p:txBody>
      </p:sp>
      <p:sp>
        <p:nvSpPr>
          <p:cNvPr id="11" name="Rechthoek 10"/>
          <p:cNvSpPr/>
          <p:nvPr/>
        </p:nvSpPr>
        <p:spPr>
          <a:xfrm rot="21147545">
            <a:off x="5531229" y="5447016"/>
            <a:ext cx="6410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leerlingen die door willen stromen naar het vwo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kiezen 8 vakken (inclusief wiskunde en een 2</a:t>
            </a:r>
            <a:r>
              <a:rPr lang="nl-NL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MVT)</a:t>
            </a:r>
          </a:p>
        </p:txBody>
      </p:sp>
      <p:pic>
        <p:nvPicPr>
          <p:cNvPr id="12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987" y="1881184"/>
            <a:ext cx="1487449" cy="148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712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E1EAA159-896F-462F-8EBB-6AA59E345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8926F6ED-685A-46EE-8333-8AEB6554A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Afgeronde rechthoek 6"/>
          <p:cNvSpPr/>
          <p:nvPr/>
        </p:nvSpPr>
        <p:spPr>
          <a:xfrm>
            <a:off x="685801" y="1398361"/>
            <a:ext cx="8679872" cy="31668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Periode 4 – de voorsorteerperiode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Mogelijk om extra vakken te volgen 	-&gt; bij twijfel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Afspraak via coach afstemming decaan 	-&gt; via ILP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Evaluatie na +/- 4 weken 		-&gt; dan kiezen</a:t>
            </a:r>
            <a:b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volgt alleen vakken van het niveau en het profiel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werkt toe naar een </a:t>
            </a:r>
            <a:r>
              <a:rPr lang="nl-NL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toetsweek</a:t>
            </a:r>
            <a:endParaRPr lang="nl-NL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definitieve niveau-advies + bevordering -&gt; eind periode 4</a:t>
            </a:r>
            <a:b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(twijfels over het niveau -&gt; via coach en docenten)  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85801" y="778401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Handig om te weten</a:t>
            </a:r>
          </a:p>
        </p:txBody>
      </p:sp>
      <p:sp>
        <p:nvSpPr>
          <p:cNvPr id="11" name="Rechthoek 10"/>
          <p:cNvSpPr/>
          <p:nvPr/>
        </p:nvSpPr>
        <p:spPr>
          <a:xfrm rot="21147545">
            <a:off x="7294203" y="5383767"/>
            <a:ext cx="35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Klik hier voor </a:t>
            </a:r>
            <a:r>
              <a:rPr lang="nl-NL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hlinkClick r:id="rId4"/>
              </a:rPr>
              <a:t>Overgangsnormen</a:t>
            </a:r>
            <a:endParaRPr lang="nl-NL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376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E1EAA159-896F-462F-8EBB-6AA59E345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8926F6ED-685A-46EE-8333-8AEB6554A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Afgeronde rechthoek 6"/>
          <p:cNvSpPr/>
          <p:nvPr/>
        </p:nvSpPr>
        <p:spPr>
          <a:xfrm>
            <a:off x="685801" y="1398361"/>
            <a:ext cx="8679872" cy="21452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 fontAlgn="base">
              <a:buFont typeface="Courier New" panose="02070309020205020404" pitchFamily="49" charset="0"/>
              <a:buChar char="o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Week 3 – </a:t>
            </a:r>
            <a:r>
              <a:rPr lang="nl-NL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-assessment + </a:t>
            </a:r>
            <a:r>
              <a:rPr lang="nl-NL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pf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-gesprekken</a:t>
            </a:r>
          </a:p>
          <a:p>
            <a:pPr marL="342900" indent="-342900" fontAlgn="base">
              <a:buFont typeface="Courier New" panose="02070309020205020404" pitchFamily="49" charset="0"/>
              <a:buChar char="o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Week 8  - 25 februari –&gt; </a:t>
            </a:r>
            <a:r>
              <a:rPr lang="nl-N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deadline profielkeuze </a:t>
            </a:r>
          </a:p>
          <a:p>
            <a:pPr marL="342900" indent="-342900" fontAlgn="base">
              <a:buFont typeface="Courier New" panose="02070309020205020404" pitchFamily="49" charset="0"/>
              <a:buChar char="o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Week 13 – voorlopig niveau-advies </a:t>
            </a:r>
          </a:p>
          <a:p>
            <a:pPr marL="342900" indent="-342900" fontAlgn="base">
              <a:buFont typeface="Courier New" panose="02070309020205020404" pitchFamily="49" charset="0"/>
              <a:buChar char="o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Week 14 – start voorsorteerperiode </a:t>
            </a:r>
          </a:p>
          <a:p>
            <a:pPr marL="342900" indent="-342900" fontAlgn="base">
              <a:buFont typeface="Courier New" panose="02070309020205020404" pitchFamily="49" charset="0"/>
              <a:buChar char="o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Week 22 – start </a:t>
            </a:r>
            <a:r>
              <a:rPr lang="nl-NL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toetsweek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342900" indent="-342900" fontAlgn="base">
              <a:buFont typeface="Courier New" panose="02070309020205020404" pitchFamily="49" charset="0"/>
              <a:buChar char="o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Week 26 – definitief niveau-advies + bevorderingsadvies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85801" y="778401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Belangrijke data (</a:t>
            </a:r>
            <a:r>
              <a:rPr lang="nl-NL" sz="24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ovb</a:t>
            </a: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11" name="Rechthoek 10"/>
          <p:cNvSpPr/>
          <p:nvPr/>
        </p:nvSpPr>
        <p:spPr>
          <a:xfrm rot="21147545">
            <a:off x="7157482" y="5447016"/>
            <a:ext cx="31575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Decanaat Ernesto Lemke 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Elemke@pj.nl</a:t>
            </a:r>
          </a:p>
        </p:txBody>
      </p:sp>
      <p:pic>
        <p:nvPicPr>
          <p:cNvPr id="14338" name="Picture 2" descr="Afbeeldingsresultaat voor profielkeuze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37" t="37233" r="40533"/>
          <a:stretch/>
        </p:blipFill>
        <p:spPr bwMode="auto">
          <a:xfrm>
            <a:off x="10343834" y="1603734"/>
            <a:ext cx="979501" cy="2415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fgeronde rechthoek 11"/>
          <p:cNvSpPr/>
          <p:nvPr/>
        </p:nvSpPr>
        <p:spPr>
          <a:xfrm>
            <a:off x="685801" y="4379523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ben ik? Wat kan ik? Wat wil ik?</a:t>
            </a:r>
          </a:p>
        </p:txBody>
      </p:sp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685801" y="5061341"/>
            <a:ext cx="1992775" cy="5042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coaching</a:t>
            </a:r>
          </a:p>
        </p:txBody>
      </p:sp>
    </p:spTree>
    <p:extLst>
      <p:ext uri="{BB962C8B-B14F-4D97-AF65-F5344CB8AC3E}">
        <p14:creationId xmlns:p14="http://schemas.microsoft.com/office/powerpoint/2010/main" val="162296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85801" y="1689909"/>
            <a:ext cx="10394707" cy="3311189"/>
          </a:xfrm>
          <a:prstGeom prst="rect">
            <a:avLst/>
          </a:prstGeom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/>
              <a:buNone/>
            </a:pP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profiel is een verzameling vakken</a:t>
            </a:r>
          </a:p>
          <a:p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Sommige vakken zijn verplicht</a:t>
            </a:r>
          </a:p>
          <a:p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Sommige vakken kun je kiezen</a:t>
            </a:r>
            <a:b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/>
              <a:buNone/>
            </a:pP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gekozen profiel is bepalend voor</a:t>
            </a:r>
          </a:p>
          <a:p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Vervolgopleiding/ studiekeuze</a:t>
            </a:r>
          </a:p>
          <a:p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Beroep</a:t>
            </a:r>
          </a:p>
        </p:txBody>
      </p:sp>
      <p:pic>
        <p:nvPicPr>
          <p:cNvPr id="6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964" y="2156890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964" y="2657173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Afbeeldingsresultaat voor watch out icon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813963" y="4287425"/>
            <a:ext cx="538408" cy="50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fgeronde rechthoek 8"/>
          <p:cNvSpPr/>
          <p:nvPr/>
        </p:nvSpPr>
        <p:spPr>
          <a:xfrm>
            <a:off x="685801" y="778401"/>
            <a:ext cx="8228535" cy="61293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nl-NL" sz="3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is een profiel en waarom kies je het?</a:t>
            </a:r>
          </a:p>
        </p:txBody>
      </p:sp>
      <p:sp>
        <p:nvSpPr>
          <p:cNvPr id="10" name="Rechthoek 9"/>
          <p:cNvSpPr/>
          <p:nvPr/>
        </p:nvSpPr>
        <p:spPr>
          <a:xfrm rot="21147545">
            <a:off x="7193196" y="5463159"/>
            <a:ext cx="3844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Tussentijds van profiel wisselen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wordt afgeraden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85801" y="1689909"/>
            <a:ext cx="4842163" cy="3311189"/>
          </a:xfrm>
          <a:prstGeom prst="rect">
            <a:avLst/>
          </a:prstGeom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ben ik?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kan ik?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vind ik leuk?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vind ik belangrijk?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wil ik er mee?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 kan ik uit kiezen?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741221" y="778401"/>
            <a:ext cx="8749144" cy="61293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3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speelt mee bij je keuze?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5961595" y="1689909"/>
            <a:ext cx="3622972" cy="31041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Persoonlijkheid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Vaardigheden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Interesses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Waarden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Ambities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Opties</a:t>
            </a:r>
          </a:p>
        </p:txBody>
      </p:sp>
      <p:sp>
        <p:nvSpPr>
          <p:cNvPr id="11" name="Rechthoek 10"/>
          <p:cNvSpPr/>
          <p:nvPr/>
        </p:nvSpPr>
        <p:spPr>
          <a:xfrm rot="21147545">
            <a:off x="6813728" y="5463159"/>
            <a:ext cx="46034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Invloed van ouders op de studiekeuze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HBO 70%  Universiteit 55%</a:t>
            </a:r>
          </a:p>
        </p:txBody>
      </p:sp>
      <p:pic>
        <p:nvPicPr>
          <p:cNvPr id="2050" name="Picture 2" descr="Afbeeldingsresultaat voor way icon"/>
          <p:cNvPicPr>
            <a:picLocks noChangeAspect="1" noChangeArrowheads="1"/>
          </p:cNvPicPr>
          <p:nvPr/>
        </p:nvPicPr>
        <p:blipFill>
          <a:blip r:embed="rId4" cstate="hq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57" y="2383597"/>
            <a:ext cx="557213" cy="78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Gerelateerde afbeeldi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30"/>
          <a:stretch/>
        </p:blipFill>
        <p:spPr bwMode="auto">
          <a:xfrm>
            <a:off x="8757190" y="1686711"/>
            <a:ext cx="982402" cy="255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inhoud 2"/>
          <p:cNvSpPr txBox="1">
            <a:spLocks/>
          </p:cNvSpPr>
          <p:nvPr/>
        </p:nvSpPr>
        <p:spPr>
          <a:xfrm>
            <a:off x="9739592" y="2668071"/>
            <a:ext cx="1992775" cy="5042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coaching</a:t>
            </a:r>
          </a:p>
        </p:txBody>
      </p:sp>
    </p:spTree>
    <p:extLst>
      <p:ext uri="{BB962C8B-B14F-4D97-AF65-F5344CB8AC3E}">
        <p14:creationId xmlns:p14="http://schemas.microsoft.com/office/powerpoint/2010/main" val="309022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85802" y="1047542"/>
            <a:ext cx="4966853" cy="398165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  <a:r>
              <a:rPr lang="nl-NL" sz="2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</a:t>
            </a:r>
            <a:b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2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bovenbouw 2 jaar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examen in jaar 5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 examenvakken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vanuit havo 4 naar MBO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met havo diploma naar MBO, HBO of VWO </a:t>
            </a:r>
          </a:p>
        </p:txBody>
      </p:sp>
      <p:sp>
        <p:nvSpPr>
          <p:cNvPr id="11" name="Rechthoek 10"/>
          <p:cNvSpPr/>
          <p:nvPr/>
        </p:nvSpPr>
        <p:spPr>
          <a:xfrm rot="21147545">
            <a:off x="3602219" y="5574142"/>
            <a:ext cx="8347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Advies voor Havo leerlingen die door willen stromen naar het vwo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Kies 8 vakken (inclusief wiskunde en een 2</a:t>
            </a:r>
            <a:r>
              <a:rPr lang="nl-NL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MVT)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5895103" y="1047542"/>
            <a:ext cx="4832038" cy="398165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  <a:r>
              <a:rPr lang="nl-NL" sz="2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Vwo</a:t>
            </a:r>
            <a:b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2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bovenbouw 3 jaar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examen in jaar 6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8 examenvakken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vanuit vwo 4 naar MBO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met vwo diploma naar HBO of Universiteit</a:t>
            </a:r>
          </a:p>
        </p:txBody>
      </p:sp>
      <p:pic>
        <p:nvPicPr>
          <p:cNvPr id="1026" name="Picture 2" descr="Afbeeldingsresultaat voor apples and oranges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911" y="1219192"/>
            <a:ext cx="1559935" cy="903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05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9783E2B-7CAF-F24C-BC5B-0229D0E1812E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9" name="Afgeronde rechthoek 8"/>
          <p:cNvSpPr/>
          <p:nvPr/>
        </p:nvSpPr>
        <p:spPr>
          <a:xfrm>
            <a:off x="685801" y="778401"/>
            <a:ext cx="8679872" cy="61293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3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Profielopbouw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85801" y="1698086"/>
            <a:ext cx="8679872" cy="5107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Gemeenschappelijk deel – verplicht voor iedereen</a:t>
            </a:r>
          </a:p>
        </p:txBody>
      </p:sp>
      <p:sp>
        <p:nvSpPr>
          <p:cNvPr id="11" name="Afgeronde rechthoek 10"/>
          <p:cNvSpPr/>
          <p:nvPr/>
        </p:nvSpPr>
        <p:spPr>
          <a:xfrm>
            <a:off x="685801" y="2453882"/>
            <a:ext cx="8679872" cy="5107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Profieldeel – profielvakken en profielkeuzevakken</a:t>
            </a:r>
          </a:p>
        </p:txBody>
      </p:sp>
      <p:sp>
        <p:nvSpPr>
          <p:cNvPr id="12" name="Afgeronde rechthoek 11"/>
          <p:cNvSpPr/>
          <p:nvPr/>
        </p:nvSpPr>
        <p:spPr>
          <a:xfrm>
            <a:off x="685801" y="3209678"/>
            <a:ext cx="8679872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Vrije deel – keuze uit 1 vak dat niet in het profiel zit</a:t>
            </a:r>
          </a:p>
        </p:txBody>
      </p:sp>
      <p:pic>
        <p:nvPicPr>
          <p:cNvPr id="13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6296" y="1711981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6296" y="2493321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6296" y="3186285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hthoek 15"/>
          <p:cNvSpPr/>
          <p:nvPr/>
        </p:nvSpPr>
        <p:spPr>
          <a:xfrm rot="21147545">
            <a:off x="6416526" y="5463159"/>
            <a:ext cx="5397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Uitleg over bovenbouwvakken + de profielen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vind je op www.piterjelles.nl/impulse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9783E2B-7CAF-F24C-BC5B-0229D0E1812E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464C5C9-3412-B34B-9470-74F7DD38560E}"/>
              </a:ext>
            </a:extLst>
          </p:cNvPr>
          <p:cNvSpPr txBox="1"/>
          <p:nvPr/>
        </p:nvSpPr>
        <p:spPr>
          <a:xfrm>
            <a:off x="5148337" y="3545719"/>
            <a:ext cx="4869453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9" name="Afgeronde rechthoek 8"/>
          <p:cNvSpPr/>
          <p:nvPr/>
        </p:nvSpPr>
        <p:spPr>
          <a:xfrm>
            <a:off x="685801" y="778401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Gemeenschappelijk deel – verplicht 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85801" y="1456592"/>
            <a:ext cx="8679872" cy="377975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Nederlands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Engels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Lichamelijke Opvoeding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Maatschappijleer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Culturele Kunstzinnige Vorming    = </a:t>
            </a: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combinatiecijfer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Profielwerkstuk				 </a:t>
            </a: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(cijfer op eindlijst)</a:t>
            </a: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voor vwo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Wiskunde A of B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NL" sz="2400" i="1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Moderne Vreemde Taal</a:t>
            </a:r>
          </a:p>
        </p:txBody>
      </p:sp>
      <p:pic>
        <p:nvPicPr>
          <p:cNvPr id="13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715" y="565345"/>
            <a:ext cx="1487449" cy="148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hthoek 15"/>
          <p:cNvSpPr/>
          <p:nvPr/>
        </p:nvSpPr>
        <p:spPr>
          <a:xfrm rot="21147545">
            <a:off x="6519471" y="5334558"/>
            <a:ext cx="521969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Bij vwo is ontheffing 2</a:t>
            </a:r>
            <a:r>
              <a:rPr lang="nl-NL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MVT mogelijk bij:</a:t>
            </a:r>
            <a:b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Andere moedertaal dan Nederlands/ Fries</a:t>
            </a:r>
          </a:p>
          <a:p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Bij keuze voor het NT of NG profiel </a:t>
            </a:r>
          </a:p>
          <a:p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Dyslexie/ stoornis betrekking op taal</a:t>
            </a:r>
          </a:p>
        </p:txBody>
      </p:sp>
      <p:pic>
        <p:nvPicPr>
          <p:cNvPr id="8194" name="Picture 2" descr="Gerelateerde afbeeldi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30"/>
          <a:stretch/>
        </p:blipFill>
        <p:spPr bwMode="auto">
          <a:xfrm>
            <a:off x="5829594" y="2664192"/>
            <a:ext cx="982402" cy="145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13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9783E2B-7CAF-F24C-BC5B-0229D0E1812E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464C5C9-3412-B34B-9470-74F7DD38560E}"/>
              </a:ext>
            </a:extLst>
          </p:cNvPr>
          <p:cNvSpPr txBox="1"/>
          <p:nvPr/>
        </p:nvSpPr>
        <p:spPr>
          <a:xfrm>
            <a:off x="5148337" y="3545719"/>
            <a:ext cx="4869453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9" name="Afgeronde rechthoek 8"/>
          <p:cNvSpPr/>
          <p:nvPr/>
        </p:nvSpPr>
        <p:spPr>
          <a:xfrm>
            <a:off x="685801" y="778401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Gemeenschappelijk deel – verplicht 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85801" y="1456592"/>
            <a:ext cx="8994912" cy="296251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b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2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Rekenen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Vanaf 2020-2021 invoer Schoolexamen rekenen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Afronding verplicht voor leerlingen </a:t>
            </a:r>
            <a:r>
              <a:rPr lang="nl-NL" sz="2400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zonder</a:t>
            </a: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wiskunde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 geeft zelf vorm aan PTA en rekenonderwijs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Komt geen cijfer van op de examenlijst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l-NL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715" y="565345"/>
            <a:ext cx="1487449" cy="148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hthoek 15"/>
          <p:cNvSpPr/>
          <p:nvPr/>
        </p:nvSpPr>
        <p:spPr>
          <a:xfrm rot="21147545">
            <a:off x="6431277" y="5601658"/>
            <a:ext cx="5368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PTA = Programma van Toetsing en Afsluiting</a:t>
            </a:r>
          </a:p>
        </p:txBody>
      </p:sp>
    </p:spTree>
    <p:extLst>
      <p:ext uri="{BB962C8B-B14F-4D97-AF65-F5344CB8AC3E}">
        <p14:creationId xmlns:p14="http://schemas.microsoft.com/office/powerpoint/2010/main" val="761296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9783E2B-7CAF-F24C-BC5B-0229D0E1812E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464C5C9-3412-B34B-9470-74F7DD38560E}"/>
              </a:ext>
            </a:extLst>
          </p:cNvPr>
          <p:cNvSpPr txBox="1"/>
          <p:nvPr/>
        </p:nvSpPr>
        <p:spPr>
          <a:xfrm>
            <a:off x="5148337" y="3545719"/>
            <a:ext cx="4869453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9" name="Afgeronde rechthoek 8"/>
          <p:cNvSpPr/>
          <p:nvPr/>
        </p:nvSpPr>
        <p:spPr>
          <a:xfrm>
            <a:off x="685801" y="722983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Profieldeel – keuze uit 4 profielen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85801" y="1456592"/>
            <a:ext cx="8679872" cy="8172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Economie en Maatschappij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/>
              <a:t>financiën, rekenen, onderzoeken, management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hthoek 15"/>
          <p:cNvSpPr/>
          <p:nvPr/>
        </p:nvSpPr>
        <p:spPr>
          <a:xfrm rot="21147545">
            <a:off x="6618634" y="5463159"/>
            <a:ext cx="49936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profiel past op welke vervolgstudie?</a:t>
            </a:r>
          </a:p>
          <a:p>
            <a:pPr algn="ctr"/>
            <a:r>
              <a:rPr lang="nl-NL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Opleidingseisen HBO en WO</a:t>
            </a:r>
            <a:endParaRPr lang="nl-NL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Afgeronde rechthoek 11"/>
          <p:cNvSpPr/>
          <p:nvPr/>
        </p:nvSpPr>
        <p:spPr>
          <a:xfrm>
            <a:off x="685801" y="2360848"/>
            <a:ext cx="8679872" cy="8172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CM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Cultuur en Maatschappij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/>
              <a:t>sociaal, maatschappelijk, artistiek, communicatie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Afgeronde rechthoek 13"/>
          <p:cNvSpPr/>
          <p:nvPr/>
        </p:nvSpPr>
        <p:spPr>
          <a:xfrm>
            <a:off x="685801" y="3266102"/>
            <a:ext cx="8679872" cy="8172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Natuur en Techniek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 err="1"/>
              <a:t>techniek</a:t>
            </a:r>
            <a:r>
              <a:rPr lang="nl-NL" dirty="0"/>
              <a:t>, bouwen, ontwerpen, ICT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685801" y="4190693"/>
            <a:ext cx="8679872" cy="81724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Natuur en Gezondheid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/>
              <a:t>gezondheidszorg, biologie, medisch, milieu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7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193" y="283177"/>
            <a:ext cx="1459740" cy="156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Afbeeldingsresultaat voor economie en maatschappi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504" y="1431921"/>
            <a:ext cx="1606790" cy="77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Afbeeldingsresultaat voor cultuur en maatschappij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504" y="2282661"/>
            <a:ext cx="1550571" cy="74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Afbeeldingsresultaat voor natuur en technie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068" y="3221255"/>
            <a:ext cx="1661226" cy="80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Gerelateerde afbeeldi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437" y="4030623"/>
            <a:ext cx="1778112" cy="85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766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9783E2B-7CAF-F24C-BC5B-0229D0E1812E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685801" y="779367"/>
            <a:ext cx="8679872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Economie en Maatschappij</a:t>
            </a:r>
          </a:p>
        </p:txBody>
      </p:sp>
      <p:sp>
        <p:nvSpPr>
          <p:cNvPr id="16" name="Rechthoek 15"/>
          <p:cNvSpPr/>
          <p:nvPr/>
        </p:nvSpPr>
        <p:spPr>
          <a:xfrm rot="21147545">
            <a:off x="6131507" y="5294733"/>
            <a:ext cx="5288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profiel bestaat uit 3 vaste profielvakken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1 profielkeuzevak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685801" y="1570310"/>
            <a:ext cx="4462537" cy="37797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&amp; vwo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Wiskunde A of B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Economie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Geschiedenis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1 van de volgende: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Maatschappijwetenschappen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Duits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via de Talenten Academie: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Frans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Fries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Spaans 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9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04" y="1915201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016" y="4431327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Afbeeldingsresultaat voor economie en maatschappi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504" y="1431921"/>
            <a:ext cx="1606790" cy="77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jdelijke aanduiding voor inhoud 2"/>
          <p:cNvSpPr txBox="1">
            <a:spLocks/>
          </p:cNvSpPr>
          <p:nvPr/>
        </p:nvSpPr>
        <p:spPr>
          <a:xfrm>
            <a:off x="6111966" y="2068229"/>
            <a:ext cx="3253707" cy="3299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profielvakken</a:t>
            </a:r>
          </a:p>
        </p:txBody>
      </p:sp>
      <p:sp>
        <p:nvSpPr>
          <p:cNvPr id="23" name="Tijdelijke aanduiding voor inhoud 2"/>
          <p:cNvSpPr txBox="1">
            <a:spLocks/>
          </p:cNvSpPr>
          <p:nvPr/>
        </p:nvSpPr>
        <p:spPr>
          <a:xfrm>
            <a:off x="6111966" y="3462350"/>
            <a:ext cx="3253707" cy="3299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profielkeuzevakken</a:t>
            </a:r>
          </a:p>
        </p:txBody>
      </p:sp>
    </p:spTree>
    <p:extLst>
      <p:ext uri="{BB962C8B-B14F-4D97-AF65-F5344CB8AC3E}">
        <p14:creationId xmlns:p14="http://schemas.microsoft.com/office/powerpoint/2010/main" val="8455321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5896</TotalTime>
  <Words>1039</Words>
  <Application>Microsoft Office PowerPoint</Application>
  <PresentationFormat>Breedbeeld</PresentationFormat>
  <Paragraphs>169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Verdana</vt:lpstr>
      <vt:lpstr>Wingdings</vt:lpstr>
      <vt:lpstr>Kantoorthema</vt:lpstr>
      <vt:lpstr>Profielkeuze havo &amp; vwo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Winia, E.</dc:creator>
  <cp:lastModifiedBy>E. Lemke</cp:lastModifiedBy>
  <cp:revision>100</cp:revision>
  <dcterms:created xsi:type="dcterms:W3CDTF">2018-02-22T14:29:23Z</dcterms:created>
  <dcterms:modified xsi:type="dcterms:W3CDTF">2020-10-29T14:35:14Z</dcterms:modified>
</cp:coreProperties>
</file>