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3" r:id="rId3"/>
    <p:sldId id="258" r:id="rId4"/>
    <p:sldId id="263" r:id="rId5"/>
    <p:sldId id="264" r:id="rId6"/>
    <p:sldId id="265" r:id="rId7"/>
    <p:sldId id="266" r:id="rId8"/>
    <p:sldId id="270" r:id="rId9"/>
    <p:sldId id="271" r:id="rId10"/>
    <p:sldId id="272" r:id="rId11"/>
    <p:sldId id="273" r:id="rId12"/>
    <p:sldId id="267" r:id="rId13"/>
    <p:sldId id="282" r:id="rId14"/>
    <p:sldId id="268" r:id="rId15"/>
    <p:sldId id="280" r:id="rId16"/>
    <p:sldId id="276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FEC5E-1CB0-4A7D-9936-335795F97221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C5116-23AF-4E2F-909B-D588BE3EE0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1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5D1D9-4855-479E-8B57-BA1E1D923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55FEB7-8498-45F7-8AD1-B0DAE4026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72D4E6-AF9E-4F17-8395-1ED7DF19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2F6AC7-51B4-4043-8FA9-1D0B6DC1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DC2C91-E8BA-4706-84A8-DE547D4D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1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244F6-14C3-410F-95CC-5FD6E225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94B5446-B9D0-43B7-BEFC-3A2EED055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20483C-4C95-4860-AD69-53A78FFEA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21EEEF-9F68-4D49-A647-ED92E1EE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4CE37A-2119-48D7-849E-4715BF634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33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6C34ABC-2FCB-4187-8882-B6965A95C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92681B-1B1A-4C7B-91BD-08EB92EA7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704CF6-D56B-43EF-8426-EDC5390B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8E0B61-02CA-4D08-856F-8EE3FCE2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FD5387-2A3B-4600-934A-BA9E90C1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68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F316D-39C7-40E0-B420-34E4B04B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84B80A-608D-4C02-84EB-7ED216B61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A9563-3EA7-478D-88B9-9EDAE316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89D21-B651-41BA-821C-96F969EB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6FFCDE-9394-4A55-A45E-36EC0462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77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B63A2-8A59-46E3-86ED-48C74F662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9EFA83-DEDE-4608-8E43-01183A033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15F78-2D77-445E-B2E8-AA43F4EA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05F696-AA33-4D96-84AA-99925EE7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6C2E20-68B4-4168-8938-28D0C2B3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03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B5515-7780-4B45-99B3-09524BDC2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DC9D44-2A0F-402B-819D-19F6528D1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9714BD-04BF-4CCB-8151-9BC51DFB4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97C14C-15A6-4BD0-87BE-3552D3B8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F275FE-B1C5-4D73-BE34-819E487D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07E0B0-B045-4A83-9F5E-58711DB5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30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0A04A-547C-4377-9DA8-0F98601B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F34717-6C86-4726-8046-7A07F8C2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3B178A-19AA-44AA-9C75-2257D0C1C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FF6403-CD02-43B7-BC26-50D873F72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9D38E9-AED4-4BDE-A49A-13A714476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473689-71C5-48C2-B730-E023C51E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2623E66-E767-41E8-A71B-1CF914FC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E6FC6B6-9F19-4C77-A332-EE1AF60F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9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7E4AF-424B-4C25-AD23-3DBB9E13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6AC4D08-EC4F-4264-A7C7-AC9D29AD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5E70D2-20C7-4CB7-AAFD-7BA8F52A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DC1E63-ED7C-4AF4-89C6-84369585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59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47144D-4701-42B4-8FED-3D89DDB6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C3A607F-68C4-4EC7-8770-8AA096CC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494664-EA42-4D41-A322-00FE24BE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2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E2478-8028-4084-AD7B-AEFEA162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F812F-FAB5-4056-B83C-A9CBD2A8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D4A886-74F1-4FC8-A74D-2F828EED4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1EC9A0-85EE-42F6-A05D-81DFE5C4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0ACC18-E9F3-4E7F-B667-07128A4B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23437A-BFB6-437F-BBE2-DE0F1C29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3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926E9-A5FE-44D3-9AFE-29A3CA32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4FEEF40-C583-4B49-8C53-E529C6756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33339B-BDB0-4C4E-AD42-58290F95E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4EC510-29D8-4100-A5A0-A100EF2E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04CD1-D7A8-4EBB-BCB7-24848F3F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E99F13-B89E-4BF7-8397-54124A18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84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7BFD924-8515-4D31-8F02-DCBF15E3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8D0A85-729B-4AE7-AF50-4F4CDA58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3002B-89AE-425E-B1A8-39CBAFD60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5163-1CDF-4CED-8F33-C9BB1FD566C7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E4CC37-3EA7-403E-8A75-B4989C78A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7E141B-ADD0-431C-A79E-F994A942E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5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AYPVcDm_4E?feature=oembed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hyperlink" Target="mailto:bzuurman@ovofn.nl" TargetMode="External"/><Relationship Id="rId4" Type="http://schemas.openxmlformats.org/officeDocument/2006/relationships/hyperlink" Target="https://www.piterjelles.nl/impulse/decanaa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8804EE87-DBF8-438F-9D22-1631D5804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248053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1635FC77-8B53-47AF-BEE8-C7F65EAFB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6">
            <a:extLst>
              <a:ext uri="{FF2B5EF4-FFF2-40B4-BE49-F238E27FC236}">
                <a16:creationId xmlns:a16="http://schemas.microsoft.com/office/drawing/2014/main" id="{82D7899D-8728-451B-823F-D391DE6AE7E4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6799F050-0644-496E-8126-AA8A7C008907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9">
            <a:extLst>
              <a:ext uri="{FF2B5EF4-FFF2-40B4-BE49-F238E27FC236}">
                <a16:creationId xmlns:a16="http://schemas.microsoft.com/office/drawing/2014/main" id="{FD54DEF9-B36D-40D0-BB25-9C972DBDADDB}"/>
              </a:ext>
            </a:extLst>
          </p:cNvPr>
          <p:cNvSpPr txBox="1"/>
          <p:nvPr/>
        </p:nvSpPr>
        <p:spPr>
          <a:xfrm>
            <a:off x="5300740" y="3698117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kstvak 10">
            <a:extLst>
              <a:ext uri="{FF2B5EF4-FFF2-40B4-BE49-F238E27FC236}">
                <a16:creationId xmlns:a16="http://schemas.microsoft.com/office/drawing/2014/main" id="{C0F0C57B-0D80-4ECC-8C02-A081871DE5A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kstvak 11">
            <a:extLst>
              <a:ext uri="{FF2B5EF4-FFF2-40B4-BE49-F238E27FC236}">
                <a16:creationId xmlns:a16="http://schemas.microsoft.com/office/drawing/2014/main" id="{95EBB4F9-189F-418B-BC57-520CE4235BE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vak 13">
            <a:extLst>
              <a:ext uri="{FF2B5EF4-FFF2-40B4-BE49-F238E27FC236}">
                <a16:creationId xmlns:a16="http://schemas.microsoft.com/office/drawing/2014/main" id="{7235C5F5-FAAF-4CC6-96A8-DC440A0778BE}"/>
              </a:ext>
            </a:extLst>
          </p:cNvPr>
          <p:cNvSpPr txBox="1"/>
          <p:nvPr/>
        </p:nvSpPr>
        <p:spPr>
          <a:xfrm>
            <a:off x="5453134" y="385052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891201" y="662656"/>
            <a:ext cx="9755187" cy="1856781"/>
          </a:xfrm>
        </p:spPr>
        <p:txBody>
          <a:bodyPr/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VMBO T.</a:t>
            </a:r>
          </a:p>
        </p:txBody>
      </p:sp>
      <p:pic>
        <p:nvPicPr>
          <p:cNvPr id="12" name="Afbeelding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215" y="2474320"/>
            <a:ext cx="260032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4114935" y="684272"/>
            <a:ext cx="42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4B123FF-7788-46D3-8165-18DF8027C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375" y="525139"/>
            <a:ext cx="2000694" cy="279342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86F1191-7CDB-9AB7-0C45-297A1D756242}"/>
              </a:ext>
            </a:extLst>
          </p:cNvPr>
          <p:cNvSpPr txBox="1"/>
          <p:nvPr/>
        </p:nvSpPr>
        <p:spPr>
          <a:xfrm>
            <a:off x="4584512" y="1557080"/>
            <a:ext cx="420801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Mogelijke</a:t>
            </a:r>
            <a:r>
              <a:rPr lang="nl-NL" sz="2800" dirty="0"/>
              <a:t> vervolg 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Logistiek medewerker </a:t>
            </a:r>
            <a:br>
              <a:rPr lang="nl-NL" sz="2800" dirty="0"/>
            </a:br>
            <a:r>
              <a:rPr lang="nl-NL" sz="2800" dirty="0"/>
              <a:t>Maritieme techniek </a:t>
            </a:r>
          </a:p>
          <a:p>
            <a:r>
              <a:rPr lang="nl-NL" sz="2800" dirty="0"/>
              <a:t>Houtbewerker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(MBO 3/4)</a:t>
            </a:r>
            <a:br>
              <a:rPr lang="nl-NL" sz="2800" dirty="0"/>
            </a:br>
            <a:r>
              <a:rPr lang="nl-NL" sz="2800" dirty="0"/>
              <a:t>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446FBD0-FDE2-6778-1764-B9F99416D4D0}"/>
              </a:ext>
            </a:extLst>
          </p:cNvPr>
          <p:cNvSpPr txBox="1"/>
          <p:nvPr/>
        </p:nvSpPr>
        <p:spPr>
          <a:xfrm>
            <a:off x="2998573" y="433349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2809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4225771" y="1748901"/>
            <a:ext cx="420801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Mogelijke</a:t>
            </a:r>
            <a:r>
              <a:rPr lang="nl-NL" sz="2800" dirty="0"/>
              <a:t> vervolg 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Hovenier </a:t>
            </a:r>
          </a:p>
          <a:p>
            <a:r>
              <a:rPr lang="nl-NL" sz="2800" dirty="0"/>
              <a:t>Dierenarts assistent</a:t>
            </a:r>
            <a:br>
              <a:rPr lang="nl-NL" sz="2800" dirty="0"/>
            </a:br>
            <a:r>
              <a:rPr lang="nl-NL" sz="2800" dirty="0"/>
              <a:t>Vak expert voeding en technologie </a:t>
            </a:r>
            <a:br>
              <a:rPr lang="nl-NL" sz="2800" dirty="0"/>
            </a:br>
            <a:br>
              <a:rPr lang="nl-NL" sz="2800" dirty="0"/>
            </a:br>
            <a:r>
              <a:rPr lang="nl-NL" sz="1800" dirty="0"/>
              <a:t>(MBO 3/4)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639D004-18AD-49D1-B103-381EDC21C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939" y="544749"/>
            <a:ext cx="1938217" cy="288425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AA581E4-51A7-8038-4093-FC44975832E9}"/>
              </a:ext>
            </a:extLst>
          </p:cNvPr>
          <p:cNvSpPr txBox="1"/>
          <p:nvPr/>
        </p:nvSpPr>
        <p:spPr>
          <a:xfrm>
            <a:off x="3977627" y="665637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14617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4520272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CE9737CC-3EF2-46BA-B8D5-FEF8AD90B8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8207" y="101772"/>
            <a:ext cx="6848021" cy="6756228"/>
          </a:xfrm>
          <a:prstGeom prst="rect">
            <a:avLst/>
          </a:prstGeom>
        </p:spPr>
      </p:pic>
      <p:pic>
        <p:nvPicPr>
          <p:cNvPr id="1026" name="Picture 2" descr="Kassaplan | vloersticker - Pijlen Rood 32,3x18,5cm (5 op 1 vel)">
            <a:extLst>
              <a:ext uri="{FF2B5EF4-FFF2-40B4-BE49-F238E27FC236}">
                <a16:creationId xmlns:a16="http://schemas.microsoft.com/office/drawing/2014/main" id="{13B0279C-8CE1-4E61-A8C6-45EA1D880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69" y="5273336"/>
            <a:ext cx="1943100" cy="141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42ECC00-2605-4687-B053-633BE57119DD}"/>
              </a:ext>
            </a:extLst>
          </p:cNvPr>
          <p:cNvSpPr txBox="1"/>
          <p:nvPr/>
        </p:nvSpPr>
        <p:spPr>
          <a:xfrm>
            <a:off x="355107" y="3320249"/>
            <a:ext cx="1943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Vrije deel, 2 examenvakken.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3 vakken vaak vanwege doorstroom Havo.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0ACEC0D-DBBA-4E5B-864F-CC9B600EC7EC}"/>
              </a:ext>
            </a:extLst>
          </p:cNvPr>
          <p:cNvSpPr txBox="1"/>
          <p:nvPr/>
        </p:nvSpPr>
        <p:spPr>
          <a:xfrm>
            <a:off x="9147338" y="1500326"/>
            <a:ext cx="24202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Welke vakken examen?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Gemeenschappelijk deel: 2 examenvakken </a:t>
            </a:r>
            <a:br>
              <a:rPr lang="nl-NL" dirty="0"/>
            </a:br>
            <a:endParaRPr lang="nl-NL" dirty="0"/>
          </a:p>
          <a:p>
            <a:r>
              <a:rPr lang="nl-NL" dirty="0"/>
              <a:t>Profiel deel : 2 examenvakken</a:t>
            </a:r>
            <a:br>
              <a:rPr lang="nl-NL" dirty="0"/>
            </a:br>
            <a:br>
              <a:rPr lang="nl-NL" dirty="0"/>
            </a:br>
            <a:r>
              <a:rPr lang="nl-NL" dirty="0"/>
              <a:t>Vrije deel: 2 </a:t>
            </a:r>
            <a:br>
              <a:rPr lang="nl-NL" dirty="0"/>
            </a:br>
            <a:r>
              <a:rPr lang="nl-NL" dirty="0"/>
              <a:t>examenvakken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678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053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49AA14E-2BD7-4A3F-9851-396149E351AB}"/>
              </a:ext>
            </a:extLst>
          </p:cNvPr>
          <p:cNvSpPr txBox="1"/>
          <p:nvPr/>
        </p:nvSpPr>
        <p:spPr>
          <a:xfrm>
            <a:off x="3309668" y="721962"/>
            <a:ext cx="58059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Van VMBO-t  naar Havo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Aansluiting Havo profiel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Extra vak is verplicht. (Zoals op vorige dia aangegeven)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Positief advies team.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Gesprek met coach en decaan.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8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" y="4520272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7" name="Onlinemedia 5" title="Zo kies je ALTIJD het goede PROFIEL | De waarheid over PROFIELKEUZE">
            <a:hlinkClick r:id="" action="ppaction://media"/>
            <a:extLst>
              <a:ext uri="{FF2B5EF4-FFF2-40B4-BE49-F238E27FC236}">
                <a16:creationId xmlns:a16="http://schemas.microsoft.com/office/drawing/2014/main" id="{FB8A1CAC-6153-46C6-B203-030109FD93F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432481" y="1238304"/>
            <a:ext cx="6423289" cy="362915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767995F-423B-400B-96D8-E45979094E8E}"/>
              </a:ext>
            </a:extLst>
          </p:cNvPr>
          <p:cNvSpPr txBox="1"/>
          <p:nvPr/>
        </p:nvSpPr>
        <p:spPr>
          <a:xfrm>
            <a:off x="332509" y="674255"/>
            <a:ext cx="148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* Optioneel</a:t>
            </a:r>
          </a:p>
        </p:txBody>
      </p:sp>
    </p:spTree>
    <p:extLst>
      <p:ext uri="{BB962C8B-B14F-4D97-AF65-F5344CB8AC3E}">
        <p14:creationId xmlns:p14="http://schemas.microsoft.com/office/powerpoint/2010/main" val="10053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743" y="495811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E687C08-878D-42E2-AE0E-64DEDB3A7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2450" y="1948452"/>
            <a:ext cx="4456767" cy="196608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1583F9D-554F-4821-965F-2A63F3556E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1317" y="4656618"/>
            <a:ext cx="5823210" cy="2240722"/>
          </a:xfrm>
          <a:prstGeom prst="rect">
            <a:avLst/>
          </a:prstGeom>
        </p:spPr>
      </p:pic>
      <p:sp>
        <p:nvSpPr>
          <p:cNvPr id="9" name="Afgeronde rechthoek 6">
            <a:extLst>
              <a:ext uri="{FF2B5EF4-FFF2-40B4-BE49-F238E27FC236}">
                <a16:creationId xmlns:a16="http://schemas.microsoft.com/office/drawing/2014/main" id="{A4C80353-31EB-40F9-953A-9DB49ED2205D}"/>
              </a:ext>
            </a:extLst>
          </p:cNvPr>
          <p:cNvSpPr/>
          <p:nvPr/>
        </p:nvSpPr>
        <p:spPr>
          <a:xfrm>
            <a:off x="559293" y="257452"/>
            <a:ext cx="5536707" cy="67312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1 : Ouderavond leerjaar (profiel) 3.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2 :  Verder Oriënteren op profiel keuze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3:  Eind januari </a:t>
            </a:r>
            <a:r>
              <a:rPr kumimoji="0" lang="nl-NL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voorlopig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niveau advies.  Besproken tijdens de portfolio gesprekken. Na dit gesprek kan een leerling nog `herstellen` om het eventuele gewenste niveau alsnog te behalen.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Invullen voorlopig profielkeuze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deadline 15 februari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4: Start voorsorteer periode.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(Proef periode van vakken gekozen profiel)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4: Definitief niveau advies</a:t>
            </a:r>
          </a:p>
          <a:p>
            <a:pPr fontAlgn="base"/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05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Afgeronde rechthoek 9"/>
          <p:cNvSpPr/>
          <p:nvPr/>
        </p:nvSpPr>
        <p:spPr>
          <a:xfrm>
            <a:off x="4605851" y="381656"/>
            <a:ext cx="4322618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nl-NL" sz="2400" dirty="0">
                <a:hlinkClick r:id="rId4"/>
              </a:rPr>
              <a:t>Decanaat - !</a:t>
            </a:r>
            <a:r>
              <a:rPr lang="nl-NL" sz="2400" dirty="0" err="1">
                <a:hlinkClick r:id="rId4"/>
              </a:rPr>
              <a:t>mpulse</a:t>
            </a:r>
            <a:r>
              <a:rPr lang="nl-NL" sz="2400" dirty="0">
                <a:hlinkClick r:id="rId4"/>
              </a:rPr>
              <a:t> (piterjelles.nl)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530437" y="1382397"/>
            <a:ext cx="4322618" cy="28263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Deze presentatie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profielformulieren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Contactgegevens Decaan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 gesprek, graag inplannen via onderstaande mail. </a:t>
            </a:r>
            <a:b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 rot="21147545">
            <a:off x="7375415" y="5451014"/>
            <a:ext cx="3106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Decanaat Bram Zuurman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bzuurman@ovofn.nl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945A60F-8B19-48EE-8DB5-566084718B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919" y="227207"/>
            <a:ext cx="3748628" cy="538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8804EE87-DBF8-438F-9D22-1631D5804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5597236"/>
            <a:ext cx="5729316" cy="12607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1635FC77-8B53-47AF-BEE8-C7F65EAFB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6">
            <a:extLst>
              <a:ext uri="{FF2B5EF4-FFF2-40B4-BE49-F238E27FC236}">
                <a16:creationId xmlns:a16="http://schemas.microsoft.com/office/drawing/2014/main" id="{82D7899D-8728-451B-823F-D391DE6AE7E4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6799F050-0644-496E-8126-AA8A7C008907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9">
            <a:extLst>
              <a:ext uri="{FF2B5EF4-FFF2-40B4-BE49-F238E27FC236}">
                <a16:creationId xmlns:a16="http://schemas.microsoft.com/office/drawing/2014/main" id="{FD54DEF9-B36D-40D0-BB25-9C972DBDADDB}"/>
              </a:ext>
            </a:extLst>
          </p:cNvPr>
          <p:cNvSpPr txBox="1"/>
          <p:nvPr/>
        </p:nvSpPr>
        <p:spPr>
          <a:xfrm>
            <a:off x="5300740" y="3698117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kstvak 10">
            <a:extLst>
              <a:ext uri="{FF2B5EF4-FFF2-40B4-BE49-F238E27FC236}">
                <a16:creationId xmlns:a16="http://schemas.microsoft.com/office/drawing/2014/main" id="{C0F0C57B-0D80-4ECC-8C02-A081871DE5A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kstvak 11">
            <a:extLst>
              <a:ext uri="{FF2B5EF4-FFF2-40B4-BE49-F238E27FC236}">
                <a16:creationId xmlns:a16="http://schemas.microsoft.com/office/drawing/2014/main" id="{95EBB4F9-189F-418B-BC57-520CE4235BE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vak 13">
            <a:extLst>
              <a:ext uri="{FF2B5EF4-FFF2-40B4-BE49-F238E27FC236}">
                <a16:creationId xmlns:a16="http://schemas.microsoft.com/office/drawing/2014/main" id="{7235C5F5-FAAF-4CC6-96A8-DC440A0778BE}"/>
              </a:ext>
            </a:extLst>
          </p:cNvPr>
          <p:cNvSpPr txBox="1"/>
          <p:nvPr/>
        </p:nvSpPr>
        <p:spPr>
          <a:xfrm>
            <a:off x="5453134" y="385052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2" name="Afbeelding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1" y="285833"/>
            <a:ext cx="260032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6A1A38F9-FD29-CD9F-1A37-CCC4F9315A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791" y="1344458"/>
            <a:ext cx="4903599" cy="4540372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06EBE965-423C-1EC8-FB8F-8B633F0AABAA}"/>
              </a:ext>
            </a:extLst>
          </p:cNvPr>
          <p:cNvSpPr txBox="1"/>
          <p:nvPr/>
        </p:nvSpPr>
        <p:spPr>
          <a:xfrm>
            <a:off x="5922723" y="771989"/>
            <a:ext cx="4903599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Welke onderwerpen komen voorbij: 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Profielformulier:  stap voor stap doorlopen.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Hoe ziet de VMBO-t route eruit?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Eventuele vervolg mogelijkheden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Doorstroom en tijdlijn.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133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10394707" cy="3311189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profiel is een verzameling vakken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zijn verplicht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kun je kiezen</a:t>
            </a:r>
            <a:b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gekozen profiel is bepalend voor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Vervolgopleiding/ studiekeuze</a:t>
            </a:r>
          </a:p>
          <a:p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Beroep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156890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657173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fbeeldingsresultaat voor watch out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813963" y="4287425"/>
            <a:ext cx="538408" cy="50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fgeronde rechthoek 8"/>
          <p:cNvSpPr/>
          <p:nvPr/>
        </p:nvSpPr>
        <p:spPr>
          <a:xfrm>
            <a:off x="685801" y="778401"/>
            <a:ext cx="8228535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een profiel en waarom kies je het?</a:t>
            </a:r>
          </a:p>
        </p:txBody>
      </p:sp>
      <p:sp>
        <p:nvSpPr>
          <p:cNvPr id="10" name="Rechthoek 9"/>
          <p:cNvSpPr/>
          <p:nvPr/>
        </p:nvSpPr>
        <p:spPr>
          <a:xfrm rot="21147545">
            <a:off x="6709442" y="5463159"/>
            <a:ext cx="48120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Tussentijds van profiel wisselen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afgeraden – T/m Herfstvakantie!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4842163" cy="3311189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ben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kan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leuk?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belangrijk?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wil ik er mee?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 kan ik uit kiezen?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741221" y="778401"/>
            <a:ext cx="8749144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speelt mee bij je keuze?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961595" y="1689909"/>
            <a:ext cx="3622972" cy="31041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Persoonlijkheid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Vaardigheden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Opties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6813728" y="5463159"/>
            <a:ext cx="46034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Invloed van ouders op de studiekeuze</a:t>
            </a:r>
          </a:p>
          <a:p>
            <a:pPr algn="ctr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Afbeeldingsresultaat voor way icon"/>
          <p:cNvPicPr>
            <a:picLocks noChangeAspect="1" noChangeArrowheads="1"/>
          </p:cNvPicPr>
          <p:nvPr/>
        </p:nvPicPr>
        <p:blipFill>
          <a:blip r:embed="rId4" cstate="hq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57" y="2383597"/>
            <a:ext cx="557213" cy="78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0"/>
          <a:stretch/>
        </p:blipFill>
        <p:spPr bwMode="auto">
          <a:xfrm>
            <a:off x="8757190" y="1686711"/>
            <a:ext cx="982402" cy="255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9739592" y="2668071"/>
            <a:ext cx="1992775" cy="5042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coaching</a:t>
            </a:r>
          </a:p>
        </p:txBody>
      </p:sp>
    </p:spTree>
    <p:extLst>
      <p:ext uri="{BB962C8B-B14F-4D97-AF65-F5344CB8AC3E}">
        <p14:creationId xmlns:p14="http://schemas.microsoft.com/office/powerpoint/2010/main" val="309022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07946"/>
            <a:ext cx="12192000" cy="389087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157285" y="925177"/>
            <a:ext cx="4966853" cy="47921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3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VMBO T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bovenbouw 1 jaar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examen in leerjaar 4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 examenvakken</a:t>
            </a:r>
            <a:br>
              <a:rPr lang="nl-NL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(Doorstroom Havo 7 vakken)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vanuit vmbo 4 naar MBO of havo.</a:t>
            </a:r>
          </a:p>
          <a:p>
            <a:pPr marL="0" indent="0">
              <a:buNone/>
            </a:pP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005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483481"/>
            <a:ext cx="8679872" cy="623149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Lichamelijke Opvoeding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Maatschappijleer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Kunstvakken inclusief CKV.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Rekenen:</a:t>
            </a:r>
            <a:b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-Vanaf 2020/2021 invoer Schoolexamen rekenen.</a:t>
            </a:r>
            <a:b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Verplicht voor leerlingen zonder wiskunde.</a:t>
            </a:r>
          </a:p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- School geeft zelf vorm aan PTA + rekenen onderwijs.</a:t>
            </a:r>
          </a:p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- Geen cijfer </a:t>
            </a:r>
            <a:r>
              <a:rPr lang="nl-NL" sz="24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examenlijst.</a:t>
            </a: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15" y="565345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13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568112" y="186607"/>
            <a:ext cx="4509856" cy="16865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C3399"/>
            </a:solidFill>
          </a:ln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2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Profieldeel;</a:t>
            </a:r>
          </a:p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leerling kan kiezen uit 4 profielen.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A3EFE30-EADC-4ED0-BFEE-AE59E5DD9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835" y="1257367"/>
            <a:ext cx="1906360" cy="295430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4091722-A395-4BC4-8344-9DD304369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4368" y="3353302"/>
            <a:ext cx="1771650" cy="215265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D046EAB-F31A-4339-90B8-04318A212B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6785" y="2149012"/>
            <a:ext cx="2000694" cy="279342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D2B7833C-E712-47DF-BC91-F925DD0496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8885" y="1564392"/>
            <a:ext cx="1938217" cy="288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A3EFE30-EADC-4ED0-BFEE-AE59E5DD9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4" y="165414"/>
            <a:ext cx="1906360" cy="295430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3422208" y="1483477"/>
            <a:ext cx="420801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Mogelijke</a:t>
            </a:r>
            <a:r>
              <a:rPr lang="nl-NL" sz="2800" dirty="0"/>
              <a:t> vervolg 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Uitzendbureau</a:t>
            </a:r>
            <a:br>
              <a:rPr lang="nl-NL" sz="2800" dirty="0"/>
            </a:br>
            <a:r>
              <a:rPr lang="nl-NL" sz="2800" dirty="0"/>
              <a:t>Commercieel medewerker </a:t>
            </a:r>
            <a:br>
              <a:rPr lang="nl-NL" sz="2800" dirty="0"/>
            </a:br>
            <a:r>
              <a:rPr lang="nl-NL" sz="2800" dirty="0"/>
              <a:t>Marketing en communicatie </a:t>
            </a:r>
            <a:br>
              <a:rPr lang="nl-NL" dirty="0"/>
            </a:br>
            <a:br>
              <a:rPr lang="nl-NL" dirty="0"/>
            </a:br>
            <a:r>
              <a:rPr lang="nl-NL" sz="1800" dirty="0"/>
              <a:t>(MBO 3/4)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4034253-2B14-4E50-6035-6628D6F1A7B1}"/>
              </a:ext>
            </a:extLst>
          </p:cNvPr>
          <p:cNvSpPr txBox="1"/>
          <p:nvPr/>
        </p:nvSpPr>
        <p:spPr>
          <a:xfrm>
            <a:off x="2998573" y="433349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2359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3562975" y="1379577"/>
            <a:ext cx="420801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Mogelijke</a:t>
            </a:r>
            <a:r>
              <a:rPr lang="nl-NL" sz="2800" dirty="0"/>
              <a:t> vervolg 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CIOS </a:t>
            </a:r>
            <a:br>
              <a:rPr lang="nl-NL" sz="2800" dirty="0"/>
            </a:br>
            <a:r>
              <a:rPr lang="nl-NL" sz="2800" dirty="0"/>
              <a:t>Onderwijsassistent</a:t>
            </a:r>
          </a:p>
          <a:p>
            <a:r>
              <a:rPr lang="nl-NL" sz="2800" dirty="0"/>
              <a:t>Uiterlijke verzorging </a:t>
            </a:r>
            <a:br>
              <a:rPr lang="nl-NL" sz="2800" dirty="0"/>
            </a:br>
            <a:r>
              <a:rPr lang="nl-NL" sz="2800" dirty="0"/>
              <a:t>Beveiliger </a:t>
            </a:r>
          </a:p>
          <a:p>
            <a:endParaRPr lang="nl-NL" sz="2800" dirty="0"/>
          </a:p>
          <a:p>
            <a:r>
              <a:rPr lang="nl-NL" sz="2800" dirty="0"/>
              <a:t>Niveau (MBO 3/4)</a:t>
            </a:r>
            <a:br>
              <a:rPr lang="nl-NL" sz="2800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97044C6-E09C-471D-989B-15957FCD5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25" y="290506"/>
            <a:ext cx="1771650" cy="21526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A3621AC-8234-6912-AD42-71E5593F3CCD}"/>
              </a:ext>
            </a:extLst>
          </p:cNvPr>
          <p:cNvSpPr txBox="1"/>
          <p:nvPr/>
        </p:nvSpPr>
        <p:spPr>
          <a:xfrm>
            <a:off x="2998573" y="433349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84516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544</Words>
  <Application>Microsoft Office PowerPoint</Application>
  <PresentationFormat>Breedbeeld</PresentationFormat>
  <Paragraphs>105</Paragraphs>
  <Slides>16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Verdana</vt:lpstr>
      <vt:lpstr>Wingdings</vt:lpstr>
      <vt:lpstr>Kantoorthema</vt:lpstr>
      <vt:lpstr>Profielkeuze VMBO T.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Profielkeuze VMBO GT.</dc:title>
  <dc:creator>B. Zuurman</dc:creator>
  <cp:lastModifiedBy>B. Zuurman</cp:lastModifiedBy>
  <cp:revision>35</cp:revision>
  <dcterms:created xsi:type="dcterms:W3CDTF">2021-09-08T12:23:01Z</dcterms:created>
  <dcterms:modified xsi:type="dcterms:W3CDTF">2022-10-06T08:44:17Z</dcterms:modified>
</cp:coreProperties>
</file>