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83" r:id="rId3"/>
    <p:sldId id="258" r:id="rId4"/>
    <p:sldId id="263" r:id="rId5"/>
    <p:sldId id="264" r:id="rId6"/>
    <p:sldId id="265" r:id="rId7"/>
    <p:sldId id="266" r:id="rId8"/>
    <p:sldId id="270" r:id="rId9"/>
    <p:sldId id="271" r:id="rId10"/>
    <p:sldId id="272" r:id="rId11"/>
    <p:sldId id="273" r:id="rId12"/>
    <p:sldId id="267" r:id="rId13"/>
    <p:sldId id="282" r:id="rId14"/>
    <p:sldId id="280" r:id="rId15"/>
    <p:sldId id="285" r:id="rId16"/>
    <p:sldId id="276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F0203F-5698-4915-98FD-5962F54C4158}" v="4" dt="2023-11-23T17:16:47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. Langenberg" userId="a2ea2700-0182-46c7-b7e2-b8650e501d9e" providerId="ADAL" clId="{4FF0203F-5698-4915-98FD-5962F54C4158}"/>
    <pc:docChg chg="custSel modSld">
      <pc:chgData name="L. Langenberg" userId="a2ea2700-0182-46c7-b7e2-b8650e501d9e" providerId="ADAL" clId="{4FF0203F-5698-4915-98FD-5962F54C4158}" dt="2023-11-23T17:16:47.905" v="76" actId="478"/>
      <pc:docMkLst>
        <pc:docMk/>
      </pc:docMkLst>
      <pc:sldChg chg="modSp mod">
        <pc:chgData name="L. Langenberg" userId="a2ea2700-0182-46c7-b7e2-b8650e501d9e" providerId="ADAL" clId="{4FF0203F-5698-4915-98FD-5962F54C4158}" dt="2023-11-22T19:10:55.091" v="1" actId="27636"/>
        <pc:sldMkLst>
          <pc:docMk/>
          <pc:sldMk cId="0" sldId="257"/>
        </pc:sldMkLst>
        <pc:spChg chg="mod">
          <ac:chgData name="L. Langenberg" userId="a2ea2700-0182-46c7-b7e2-b8650e501d9e" providerId="ADAL" clId="{4FF0203F-5698-4915-98FD-5962F54C4158}" dt="2023-11-22T19:10:55.091" v="1" actId="27636"/>
          <ac:spMkLst>
            <pc:docMk/>
            <pc:sldMk cId="0" sldId="257"/>
            <ac:spMk id="10" creationId="{00000000-0000-0000-0000-000000000000}"/>
          </ac:spMkLst>
        </pc:spChg>
      </pc:sldChg>
      <pc:sldChg chg="modSp mod">
        <pc:chgData name="L. Langenberg" userId="a2ea2700-0182-46c7-b7e2-b8650e501d9e" providerId="ADAL" clId="{4FF0203F-5698-4915-98FD-5962F54C4158}" dt="2023-11-22T19:12:13.376" v="71" actId="20577"/>
        <pc:sldMkLst>
          <pc:docMk/>
          <pc:sldMk cId="4008134456" sldId="265"/>
        </pc:sldMkLst>
        <pc:spChg chg="mod">
          <ac:chgData name="L. Langenberg" userId="a2ea2700-0182-46c7-b7e2-b8650e501d9e" providerId="ADAL" clId="{4FF0203F-5698-4915-98FD-5962F54C4158}" dt="2023-11-22T19:12:13.376" v="71" actId="20577"/>
          <ac:spMkLst>
            <pc:docMk/>
            <pc:sldMk cId="4008134456" sldId="265"/>
            <ac:spMk id="10" creationId="{00000000-0000-0000-0000-000000000000}"/>
          </ac:spMkLst>
        </pc:spChg>
      </pc:sldChg>
      <pc:sldChg chg="modSp mod">
        <pc:chgData name="L. Langenberg" userId="a2ea2700-0182-46c7-b7e2-b8650e501d9e" providerId="ADAL" clId="{4FF0203F-5698-4915-98FD-5962F54C4158}" dt="2023-11-22T19:11:45.121" v="66" actId="20577"/>
        <pc:sldMkLst>
          <pc:docMk/>
          <pc:sldMk cId="3501332555" sldId="283"/>
        </pc:sldMkLst>
        <pc:spChg chg="mod">
          <ac:chgData name="L. Langenberg" userId="a2ea2700-0182-46c7-b7e2-b8650e501d9e" providerId="ADAL" clId="{4FF0203F-5698-4915-98FD-5962F54C4158}" dt="2023-11-22T19:11:45.121" v="66" actId="20577"/>
          <ac:spMkLst>
            <pc:docMk/>
            <pc:sldMk cId="3501332555" sldId="283"/>
            <ac:spMk id="13" creationId="{06EBE965-423C-1EC8-FB8F-8B633F0AABAA}"/>
          </ac:spMkLst>
        </pc:spChg>
      </pc:sldChg>
      <pc:sldChg chg="addSp delSp modSp mod">
        <pc:chgData name="L. Langenberg" userId="a2ea2700-0182-46c7-b7e2-b8650e501d9e" providerId="ADAL" clId="{4FF0203F-5698-4915-98FD-5962F54C4158}" dt="2023-11-23T17:16:47.905" v="76" actId="478"/>
        <pc:sldMkLst>
          <pc:docMk/>
          <pc:sldMk cId="3831313783" sldId="285"/>
        </pc:sldMkLst>
        <pc:spChg chg="mod">
          <ac:chgData name="L. Langenberg" userId="a2ea2700-0182-46c7-b7e2-b8650e501d9e" providerId="ADAL" clId="{4FF0203F-5698-4915-98FD-5962F54C4158}" dt="2023-11-23T13:59:51.416" v="72" actId="1076"/>
          <ac:spMkLst>
            <pc:docMk/>
            <pc:sldMk cId="3831313783" sldId="285"/>
            <ac:spMk id="5" creationId="{649AA14E-2BD7-4A3F-9851-396149E351AB}"/>
          </ac:spMkLst>
        </pc:spChg>
        <pc:picChg chg="add del mod">
          <ac:chgData name="L. Langenberg" userId="a2ea2700-0182-46c7-b7e2-b8650e501d9e" providerId="ADAL" clId="{4FF0203F-5698-4915-98FD-5962F54C4158}" dt="2023-11-23T17:16:47.905" v="76" actId="478"/>
          <ac:picMkLst>
            <pc:docMk/>
            <pc:sldMk cId="3831313783" sldId="285"/>
            <ac:picMk id="6" creationId="{0D4FBB4D-4592-A67A-EF55-D209396E3B0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FEC5E-1CB0-4A7D-9936-335795F97221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C5116-23AF-4E2F-909B-D588BE3EE0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1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E5D1D9-4855-479E-8B57-BA1E1D923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455FEB7-8498-45F7-8AD1-B0DAE4026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F72D4E6-AF9E-4F17-8395-1ED7DF19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2F6AC7-51B4-4043-8FA9-1D0B6DC11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DC2C91-E8BA-4706-84A8-DE547D4D9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21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5244F6-14C3-410F-95CC-5FD6E225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94B5446-B9D0-43B7-BEFC-3A2EED055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20483C-4C95-4860-AD69-53A78FFEA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21EEEF-9F68-4D49-A647-ED92E1EE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4CE37A-2119-48D7-849E-4715BF634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33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6C34ABC-2FCB-4187-8882-B6965A95C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892681B-1B1A-4C7B-91BD-08EB92EA7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704CF6-D56B-43EF-8426-EDC5390B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8E0B61-02CA-4D08-856F-8EE3FCE25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FD5387-2A3B-4600-934A-BA9E90C1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68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F316D-39C7-40E0-B420-34E4B04B8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84B80A-608D-4C02-84EB-7ED216B61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A9563-3EA7-478D-88B9-9EDAE316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89D21-B651-41BA-821C-96F969EB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6FFCDE-9394-4A55-A45E-36EC04623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577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7B63A2-8A59-46E3-86ED-48C74F662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D9EFA83-DEDE-4608-8E43-01183A033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15F78-2D77-445E-B2E8-AA43F4EA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05F696-AA33-4D96-84AA-99925EE7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6C2E20-68B4-4168-8938-28D0C2B3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03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1B5515-7780-4B45-99B3-09524BDC2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DC9D44-2A0F-402B-819D-19F6528D1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89714BD-04BF-4CCB-8151-9BC51DFB4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B97C14C-15A6-4BD0-87BE-3552D3B81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3F275FE-B1C5-4D73-BE34-819E487DA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07E0B0-B045-4A83-9F5E-58711DB5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304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0A04A-547C-4377-9DA8-0F98601B6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1F34717-6C86-4726-8046-7A07F8C2A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53B178A-19AA-44AA-9C75-2257D0C1C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FF6403-CD02-43B7-BC26-50D873F72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9D38E9-AED4-4BDE-A49A-13A714476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473689-71C5-48C2-B730-E023C51E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2623E66-E767-41E8-A71B-1CF914FC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E6FC6B6-9F19-4C77-A332-EE1AF60F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798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7E4AF-424B-4C25-AD23-3DBB9E13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6AC4D08-EC4F-4264-A7C7-AC9D29AD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15E70D2-20C7-4CB7-AAFD-7BA8F52A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5DC1E63-ED7C-4AF4-89C6-84369585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159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F47144D-4701-42B4-8FED-3D89DDB6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C3A607F-68C4-4EC7-8770-8AA096CC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494664-EA42-4D41-A322-00FE24BE9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121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E2478-8028-4084-AD7B-AEFEA162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F812F-FAB5-4056-B83C-A9CBD2A8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D4A886-74F1-4FC8-A74D-2F828EED4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1EC9A0-85EE-42F6-A05D-81DFE5C4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90ACC18-E9F3-4E7F-B667-07128A4B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23437A-BFB6-437F-BBE2-DE0F1C29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3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6926E9-A5FE-44D3-9AFE-29A3CA323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4FEEF40-C583-4B49-8C53-E529C6756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33339B-BDB0-4C4E-AD42-58290F95E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4EC510-29D8-4100-A5A0-A100EF2E6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4904CD1-D7A8-4EBB-BCB7-24848F3F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E99F13-B89E-4BF7-8397-54124A18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84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7BFD924-8515-4D31-8F02-DCBF15E3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08D0A85-729B-4AE7-AF50-4F4CDA580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3002B-89AE-425E-B1A8-39CBAFD60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05163-1CDF-4CED-8F33-C9BB1FD566C7}" type="datetimeFigureOut">
              <a:rPr lang="nl-NL" smtClean="0"/>
              <a:t>23-11-2023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E4CC37-3EA7-403E-8A75-B4989C78A5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7E141B-ADD0-431C-A79E-F994A942E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7B4B-8448-4BAD-9AA6-D661A65BA6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55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llangenberg@pj.nl" TargetMode="External"/><Relationship Id="rId4" Type="http://schemas.openxmlformats.org/officeDocument/2006/relationships/hyperlink" Target="https://www.piterjelles.nl/impulse/decanaa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iesmbo.nl/voor-docenten-mentoren-en-decanen/mbo-vanuit-vmbo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8804EE87-DBF8-438F-9D22-1631D5804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248053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1635FC77-8B53-47AF-BEE8-C7F65EAFB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6">
            <a:extLst>
              <a:ext uri="{FF2B5EF4-FFF2-40B4-BE49-F238E27FC236}">
                <a16:creationId xmlns:a16="http://schemas.microsoft.com/office/drawing/2014/main" id="{82D7899D-8728-451B-823F-D391DE6AE7E4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6799F050-0644-496E-8126-AA8A7C008907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9">
            <a:extLst>
              <a:ext uri="{FF2B5EF4-FFF2-40B4-BE49-F238E27FC236}">
                <a16:creationId xmlns:a16="http://schemas.microsoft.com/office/drawing/2014/main" id="{FD54DEF9-B36D-40D0-BB25-9C972DBDADDB}"/>
              </a:ext>
            </a:extLst>
          </p:cNvPr>
          <p:cNvSpPr txBox="1"/>
          <p:nvPr/>
        </p:nvSpPr>
        <p:spPr>
          <a:xfrm>
            <a:off x="5300740" y="3698117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kstvak 10">
            <a:extLst>
              <a:ext uri="{FF2B5EF4-FFF2-40B4-BE49-F238E27FC236}">
                <a16:creationId xmlns:a16="http://schemas.microsoft.com/office/drawing/2014/main" id="{C0F0C57B-0D80-4ECC-8C02-A081871DE5A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kstvak 11">
            <a:extLst>
              <a:ext uri="{FF2B5EF4-FFF2-40B4-BE49-F238E27FC236}">
                <a16:creationId xmlns:a16="http://schemas.microsoft.com/office/drawing/2014/main" id="{95EBB4F9-189F-418B-BC57-520CE4235BE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vak 13">
            <a:extLst>
              <a:ext uri="{FF2B5EF4-FFF2-40B4-BE49-F238E27FC236}">
                <a16:creationId xmlns:a16="http://schemas.microsoft.com/office/drawing/2014/main" id="{7235C5F5-FAAF-4CC6-96A8-DC440A0778BE}"/>
              </a:ext>
            </a:extLst>
          </p:cNvPr>
          <p:cNvSpPr txBox="1"/>
          <p:nvPr/>
        </p:nvSpPr>
        <p:spPr>
          <a:xfrm>
            <a:off x="5453134" y="385052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891201" y="223936"/>
            <a:ext cx="9755187" cy="2295502"/>
          </a:xfrm>
        </p:spPr>
        <p:txBody>
          <a:bodyPr>
            <a:normAutofit fontScale="90000"/>
          </a:bodyPr>
          <a:lstStyle/>
          <a:p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Welkom! </a:t>
            </a: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Profielkeuze</a:t>
            </a:r>
            <a:br>
              <a:rPr lang="nl-NL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4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vmbo-t</a:t>
            </a:r>
          </a:p>
        </p:txBody>
      </p:sp>
      <p:pic>
        <p:nvPicPr>
          <p:cNvPr id="12" name="Afbeelding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215" y="2777108"/>
            <a:ext cx="260032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4114935" y="684272"/>
            <a:ext cx="4208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4B123FF-7788-46D3-8165-18DF8027C3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375" y="525139"/>
            <a:ext cx="2000694" cy="279342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86F1191-7CDB-9AB7-0C45-297A1D756242}"/>
              </a:ext>
            </a:extLst>
          </p:cNvPr>
          <p:cNvSpPr txBox="1"/>
          <p:nvPr/>
        </p:nvSpPr>
        <p:spPr>
          <a:xfrm>
            <a:off x="3722250" y="1304528"/>
            <a:ext cx="48372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Mogelijke vervolgstudies: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Logistiek medewerker </a:t>
            </a:r>
            <a:br>
              <a:rPr lang="nl-NL" sz="2800" dirty="0"/>
            </a:br>
            <a:r>
              <a:rPr lang="nl-NL" sz="2800" dirty="0"/>
              <a:t>Maritieme techniek </a:t>
            </a:r>
          </a:p>
          <a:p>
            <a:r>
              <a:rPr lang="nl-NL" sz="2800" dirty="0"/>
              <a:t>Houtbewerker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Niveau: mbo 3/4 </a:t>
            </a:r>
            <a:br>
              <a:rPr lang="nl-NL" sz="2800" dirty="0"/>
            </a:br>
            <a:r>
              <a:rPr lang="nl-NL" sz="2800" dirty="0"/>
              <a:t>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446FBD0-FDE2-6778-1764-B9F99416D4D0}"/>
              </a:ext>
            </a:extLst>
          </p:cNvPr>
          <p:cNvSpPr txBox="1"/>
          <p:nvPr/>
        </p:nvSpPr>
        <p:spPr>
          <a:xfrm>
            <a:off x="2998573" y="433349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28093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3977627" y="1558845"/>
            <a:ext cx="528587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Mogelijke vervolgstudies: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Hovenier </a:t>
            </a:r>
          </a:p>
          <a:p>
            <a:r>
              <a:rPr lang="nl-NL" sz="2800" dirty="0"/>
              <a:t>Dierenarts assistent</a:t>
            </a:r>
            <a:br>
              <a:rPr lang="nl-NL" sz="2800" dirty="0"/>
            </a:br>
            <a:r>
              <a:rPr lang="nl-NL" sz="2800" dirty="0"/>
              <a:t>Vak expert voeding en technologie </a:t>
            </a:r>
            <a:br>
              <a:rPr lang="nl-NL" sz="2800" dirty="0"/>
            </a:br>
            <a:endParaRPr lang="nl-NL" sz="2800" dirty="0"/>
          </a:p>
          <a:p>
            <a:r>
              <a:rPr lang="nl-NL" sz="2800" dirty="0"/>
              <a:t>Niveau: mbo 3/4 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5639D004-18AD-49D1-B103-381EDC21CD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939" y="544749"/>
            <a:ext cx="1938217" cy="2884251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1AA581E4-51A7-8038-4093-FC44975832E9}"/>
              </a:ext>
            </a:extLst>
          </p:cNvPr>
          <p:cNvSpPr txBox="1"/>
          <p:nvPr/>
        </p:nvSpPr>
        <p:spPr>
          <a:xfrm>
            <a:off x="3977627" y="665637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146179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4520272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026" name="Picture 2" descr="Kassaplan | vloersticker - Pijlen Rood 32,3x18,5cm (5 op 1 vel)">
            <a:extLst>
              <a:ext uri="{FF2B5EF4-FFF2-40B4-BE49-F238E27FC236}">
                <a16:creationId xmlns:a16="http://schemas.microsoft.com/office/drawing/2014/main" id="{13B0279C-8CE1-4E61-A8C6-45EA1D880B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69" y="5273336"/>
            <a:ext cx="1943100" cy="141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442ECC00-2605-4687-B053-633BE57119DD}"/>
              </a:ext>
            </a:extLst>
          </p:cNvPr>
          <p:cNvSpPr txBox="1"/>
          <p:nvPr/>
        </p:nvSpPr>
        <p:spPr>
          <a:xfrm>
            <a:off x="355107" y="3320249"/>
            <a:ext cx="2542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nl-NL" dirty="0"/>
            </a:br>
            <a:r>
              <a:rPr lang="nl-NL" dirty="0"/>
              <a:t>3 vakken vaak vanwege doorstroom naar havo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0ACEC0D-DBBA-4E5B-864F-CC9B600EC7EC}"/>
              </a:ext>
            </a:extLst>
          </p:cNvPr>
          <p:cNvSpPr txBox="1"/>
          <p:nvPr/>
        </p:nvSpPr>
        <p:spPr>
          <a:xfrm>
            <a:off x="9147338" y="1500326"/>
            <a:ext cx="24202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Welke vakken examen?</a:t>
            </a:r>
            <a:br>
              <a:rPr lang="nl-NL" dirty="0"/>
            </a:br>
            <a:br>
              <a:rPr lang="nl-NL" dirty="0"/>
            </a:br>
            <a:r>
              <a:rPr lang="nl-NL" dirty="0"/>
              <a:t>Gemeenschappelijk deel: 2 examenvakken </a:t>
            </a:r>
            <a:br>
              <a:rPr lang="nl-NL" dirty="0"/>
            </a:br>
            <a:endParaRPr lang="nl-NL" dirty="0"/>
          </a:p>
          <a:p>
            <a:r>
              <a:rPr lang="nl-NL" dirty="0"/>
              <a:t>Profiel deel : 2 examenvakken</a:t>
            </a:r>
            <a:br>
              <a:rPr lang="nl-NL" dirty="0"/>
            </a:br>
            <a:br>
              <a:rPr lang="nl-NL" dirty="0"/>
            </a:br>
            <a:r>
              <a:rPr lang="nl-NL" dirty="0"/>
              <a:t>Vrije deel: 2 </a:t>
            </a:r>
            <a:br>
              <a:rPr lang="nl-NL" dirty="0"/>
            </a:br>
            <a:r>
              <a:rPr lang="nl-NL" dirty="0"/>
              <a:t>examenvakken </a:t>
            </a:r>
          </a:p>
          <a:p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174FE56-4CE8-17F2-0706-89BCBA17FD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2661" y="0"/>
            <a:ext cx="508667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8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053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49AA14E-2BD7-4A3F-9851-396149E351AB}"/>
              </a:ext>
            </a:extLst>
          </p:cNvPr>
          <p:cNvSpPr txBox="1"/>
          <p:nvPr/>
        </p:nvSpPr>
        <p:spPr>
          <a:xfrm>
            <a:off x="3309668" y="721962"/>
            <a:ext cx="58059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ea typeface="Verdana" panose="020B0604030504040204" pitchFamily="34" charset="0"/>
                <a:sym typeface="Wingdings" panose="05000000000000000000" pitchFamily="2" charset="2"/>
              </a:rPr>
              <a:t>Van vmbo-t naar havo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Wat is hiervoor nodig?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Aansluiting havo profiel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Extra vak is verplicht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Positief advies team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Gesprek met coach en decaan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89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743" y="495811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E687C08-878D-42E2-AE0E-64DEDB3A76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2450" y="1948452"/>
            <a:ext cx="4456767" cy="196608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1583F9D-554F-4821-965F-2A63F3556E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1317" y="4656618"/>
            <a:ext cx="5823210" cy="2240722"/>
          </a:xfrm>
          <a:prstGeom prst="rect">
            <a:avLst/>
          </a:prstGeom>
        </p:spPr>
      </p:pic>
      <p:sp>
        <p:nvSpPr>
          <p:cNvPr id="9" name="Afgeronde rechthoek 6">
            <a:extLst>
              <a:ext uri="{FF2B5EF4-FFF2-40B4-BE49-F238E27FC236}">
                <a16:creationId xmlns:a16="http://schemas.microsoft.com/office/drawing/2014/main" id="{A4C80353-31EB-40F9-953A-9DB49ED2205D}"/>
              </a:ext>
            </a:extLst>
          </p:cNvPr>
          <p:cNvSpPr/>
          <p:nvPr/>
        </p:nvSpPr>
        <p:spPr>
          <a:xfrm>
            <a:off x="559293" y="257452"/>
            <a:ext cx="5823210" cy="617702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2 :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Verder Oriënteren op profiel keuze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20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3: 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Eind januari </a:t>
            </a:r>
            <a:r>
              <a:rPr kumimoji="0" lang="nl-NL" sz="2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voorlopig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niveau advies</a:t>
            </a: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, dit wordt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b</a:t>
            </a:r>
            <a:r>
              <a:rPr kumimoji="0" lang="nl-NL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esproken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tijdens de portfoliogesprekken. Na dit gesprek kan een leerling nog ‘herstellen</a:t>
            </a: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’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om het eventuele gewenste niveau alsnog te behalen.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Invullen voorlopige profielkeuze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 deadline 16 februari om 17.00 uur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2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Periode 4: 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Start voorsorteerperiode</a:t>
            </a:r>
            <a:b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(proefperiode van vakken gekozen profiel)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20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Definitief niveau advies</a:t>
            </a:r>
          </a:p>
          <a:p>
            <a:pPr fontAlgn="base"/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05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80530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49AA14E-2BD7-4A3F-9851-396149E351AB}"/>
              </a:ext>
            </a:extLst>
          </p:cNvPr>
          <p:cNvSpPr txBox="1"/>
          <p:nvPr/>
        </p:nvSpPr>
        <p:spPr>
          <a:xfrm>
            <a:off x="1853730" y="658405"/>
            <a:ext cx="580599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ea typeface="Verdana" panose="020B0604030504040204" pitchFamily="34" charset="0"/>
                <a:sym typeface="Wingdings" panose="05000000000000000000" pitchFamily="2" charset="2"/>
              </a:rPr>
              <a:t>Ervaringen van bovenbouwleerlingen</a:t>
            </a:r>
          </a:p>
          <a:p>
            <a:endParaRPr lang="nl-NL" dirty="0">
              <a:latin typeface="Verdana" panose="020B0604030504040204" pitchFamily="34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Van de onderbouw naar de bovenbouw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Waar moet je aan denken?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Wat is belangrijk om te doen in periode 4?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De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toetsweek</a:t>
            </a: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Tips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313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E1EAA159-896F-462F-8EBB-6AA59E345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8926F6ED-685A-46EE-8333-8AEB6554A5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Afgeronde rechthoek 9"/>
          <p:cNvSpPr/>
          <p:nvPr/>
        </p:nvSpPr>
        <p:spPr>
          <a:xfrm>
            <a:off x="4605851" y="381656"/>
            <a:ext cx="4322618" cy="91940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nl-NL" sz="2400" dirty="0">
                <a:hlinkClick r:id="rId4"/>
              </a:rPr>
              <a:t>Decanaat - !</a:t>
            </a:r>
            <a:r>
              <a:rPr lang="nl-NL" sz="2400" dirty="0" err="1">
                <a:hlinkClick r:id="rId4"/>
              </a:rPr>
              <a:t>mpulse</a:t>
            </a:r>
            <a:r>
              <a:rPr lang="nl-NL" sz="2400" dirty="0">
                <a:hlinkClick r:id="rId4"/>
              </a:rPr>
              <a:t> (piterjelles.nl)</a:t>
            </a: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Afgeronde rechthoek 14"/>
          <p:cNvSpPr/>
          <p:nvPr/>
        </p:nvSpPr>
        <p:spPr>
          <a:xfrm>
            <a:off x="4530436" y="1382397"/>
            <a:ext cx="4736111" cy="24857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Profielformulieren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Contactgegevens decaan</a:t>
            </a: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fontAlgn="base">
              <a:buFont typeface="Courier New" panose="02070309020205020404" pitchFamily="49" charset="0"/>
              <a:buChar char="o"/>
            </a:pPr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 gesprek, graag inplannen via onderstaande mail in afstemming met coach</a:t>
            </a:r>
            <a:br>
              <a:rPr lang="nl-N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Rechthoek 15"/>
          <p:cNvSpPr/>
          <p:nvPr/>
        </p:nvSpPr>
        <p:spPr>
          <a:xfrm rot="21147545">
            <a:off x="6736203" y="5451014"/>
            <a:ext cx="43845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Decanaat Lisa Buursma-Langenberg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llangenberg@pj.nl</a:t>
            </a:r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722B388-7CC8-40D5-DBBC-6275BECC80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5824" y="0"/>
            <a:ext cx="4566262" cy="6156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8804EE87-DBF8-438F-9D22-1631D5804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" y="5597236"/>
            <a:ext cx="5729316" cy="1260763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1635FC77-8B53-47AF-BEE8-C7F65EAFB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6">
            <a:extLst>
              <a:ext uri="{FF2B5EF4-FFF2-40B4-BE49-F238E27FC236}">
                <a16:creationId xmlns:a16="http://schemas.microsoft.com/office/drawing/2014/main" id="{82D7899D-8728-451B-823F-D391DE6AE7E4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kstvak 7">
            <a:extLst>
              <a:ext uri="{FF2B5EF4-FFF2-40B4-BE49-F238E27FC236}">
                <a16:creationId xmlns:a16="http://schemas.microsoft.com/office/drawing/2014/main" id="{6799F050-0644-496E-8126-AA8A7C008907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9">
            <a:extLst>
              <a:ext uri="{FF2B5EF4-FFF2-40B4-BE49-F238E27FC236}">
                <a16:creationId xmlns:a16="http://schemas.microsoft.com/office/drawing/2014/main" id="{FD54DEF9-B36D-40D0-BB25-9C972DBDADDB}"/>
              </a:ext>
            </a:extLst>
          </p:cNvPr>
          <p:cNvSpPr txBox="1"/>
          <p:nvPr/>
        </p:nvSpPr>
        <p:spPr>
          <a:xfrm>
            <a:off x="5300740" y="3698117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Tekstvak 10">
            <a:extLst>
              <a:ext uri="{FF2B5EF4-FFF2-40B4-BE49-F238E27FC236}">
                <a16:creationId xmlns:a16="http://schemas.microsoft.com/office/drawing/2014/main" id="{C0F0C57B-0D80-4ECC-8C02-A081871DE5A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kstvak 11">
            <a:extLst>
              <a:ext uri="{FF2B5EF4-FFF2-40B4-BE49-F238E27FC236}">
                <a16:creationId xmlns:a16="http://schemas.microsoft.com/office/drawing/2014/main" id="{95EBB4F9-189F-418B-BC57-520CE4235BEF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Tekstvak 13">
            <a:extLst>
              <a:ext uri="{FF2B5EF4-FFF2-40B4-BE49-F238E27FC236}">
                <a16:creationId xmlns:a16="http://schemas.microsoft.com/office/drawing/2014/main" id="{7235C5F5-FAAF-4CC6-96A8-DC440A0778BE}"/>
              </a:ext>
            </a:extLst>
          </p:cNvPr>
          <p:cNvSpPr txBox="1"/>
          <p:nvPr/>
        </p:nvSpPr>
        <p:spPr>
          <a:xfrm>
            <a:off x="5453134" y="3850520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2" name="Afbeelding 2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1" y="285833"/>
            <a:ext cx="2600325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06EBE965-423C-1EC8-FB8F-8B633F0AABAA}"/>
              </a:ext>
            </a:extLst>
          </p:cNvPr>
          <p:cNvSpPr txBox="1"/>
          <p:nvPr/>
        </p:nvSpPr>
        <p:spPr>
          <a:xfrm>
            <a:off x="5922723" y="771989"/>
            <a:ext cx="557386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b="1" dirty="0"/>
          </a:p>
          <a:p>
            <a:r>
              <a:rPr lang="nl-NL" sz="2800" b="1" dirty="0"/>
              <a:t>Welke onderwerpen komen voorbij: </a:t>
            </a:r>
          </a:p>
          <a:p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Profielformulier:  stap voor stap doorlopen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Hoe ziet de vmbo-t route eruit?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Eventuele vervolgmogelijkheden</a:t>
            </a:r>
          </a:p>
          <a:p>
            <a:pPr marL="285750" indent="-285750">
              <a:buFontTx/>
              <a:buChar char="-"/>
            </a:pPr>
            <a:endParaRPr lang="nl-NL" sz="2800" b="1" dirty="0"/>
          </a:p>
          <a:p>
            <a:pPr marL="285750" indent="-285750">
              <a:buFontTx/>
              <a:buChar char="-"/>
            </a:pPr>
            <a:r>
              <a:rPr lang="nl-NL" sz="2800" b="1" dirty="0"/>
              <a:t>Ervaringen vanuit de bovenbouw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AA6536EC-254F-B241-3C0D-F7390ADF7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255" y="0"/>
            <a:ext cx="4786598" cy="645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3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10394707" cy="3565672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profiel is een verzameling vakken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zijn verplicht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Sommige vakken kun je kiezen</a:t>
            </a:r>
            <a:b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itchFamily="34"/>
              <a:buNone/>
            </a:pPr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gekozen profiel is bepalend voor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Vervolgopleiding/studiekeuze</a:t>
            </a:r>
          </a:p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Beroep</a:t>
            </a:r>
          </a:p>
        </p:txBody>
      </p:sp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156890"/>
            <a:ext cx="482988" cy="48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Gerelateerde afbeelding"/>
          <p:cNvPicPr>
            <a:picLocks noChangeAspect="1" noChangeArrowheads="1"/>
          </p:cNvPicPr>
          <p:nvPr/>
        </p:nvPicPr>
        <p:blipFill>
          <a:blip r:embed="rId5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4" y="2657173"/>
            <a:ext cx="482988" cy="5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Afbeeldingsresultaat voor watch out icon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813963" y="4287425"/>
            <a:ext cx="538408" cy="50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fgeronde rechthoek 8"/>
          <p:cNvSpPr/>
          <p:nvPr/>
        </p:nvSpPr>
        <p:spPr>
          <a:xfrm>
            <a:off x="685801" y="778401"/>
            <a:ext cx="8228535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een profiel en waarom kies je het?</a:t>
            </a:r>
          </a:p>
        </p:txBody>
      </p:sp>
      <p:sp>
        <p:nvSpPr>
          <p:cNvPr id="10" name="Rechthoek 9"/>
          <p:cNvSpPr/>
          <p:nvPr/>
        </p:nvSpPr>
        <p:spPr>
          <a:xfrm rot="21147545">
            <a:off x="7193196" y="5463159"/>
            <a:ext cx="38445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Tussentijds van profiel wisselen</a:t>
            </a:r>
          </a:p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afgeraden!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685801" y="1689909"/>
            <a:ext cx="4842163" cy="3311189"/>
          </a:xfrm>
          <a:prstGeom prst="rect">
            <a:avLst/>
          </a:prstGeom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ben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kan ik?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leuk?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vind ik belangrijk?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wil ik er mee?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 kan ik uit kiezen?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741221" y="778401"/>
            <a:ext cx="8749144" cy="61293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3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speelt mee bij je keuze?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961595" y="1689909"/>
            <a:ext cx="3622972" cy="31041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Persoonlijkheid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Vaardigheden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Interesses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Waarden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Ambities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Opties</a:t>
            </a:r>
          </a:p>
        </p:txBody>
      </p:sp>
      <p:pic>
        <p:nvPicPr>
          <p:cNvPr id="2050" name="Picture 2" descr="Afbeeldingsresultaat voor way icon"/>
          <p:cNvPicPr>
            <a:picLocks noChangeAspect="1" noChangeArrowheads="1"/>
          </p:cNvPicPr>
          <p:nvPr/>
        </p:nvPicPr>
        <p:blipFill>
          <a:blip r:embed="rId4" cstate="hq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357" y="2383597"/>
            <a:ext cx="557213" cy="78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30"/>
          <a:stretch/>
        </p:blipFill>
        <p:spPr bwMode="auto">
          <a:xfrm>
            <a:off x="8757190" y="1686711"/>
            <a:ext cx="982402" cy="255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9739592" y="2668071"/>
            <a:ext cx="1992775" cy="5042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coaching</a:t>
            </a:r>
          </a:p>
        </p:txBody>
      </p:sp>
    </p:spTree>
    <p:extLst>
      <p:ext uri="{BB962C8B-B14F-4D97-AF65-F5344CB8AC3E}">
        <p14:creationId xmlns:p14="http://schemas.microsoft.com/office/powerpoint/2010/main" val="309022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07946"/>
            <a:ext cx="12192000" cy="3890872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2394409" y="925177"/>
            <a:ext cx="6419654" cy="47921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32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Vmbo-t 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b="1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Bovenbouw 1 jaar</a:t>
            </a:r>
          </a:p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Examen in leerjaar 4</a:t>
            </a:r>
          </a:p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- 6 examenvakken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(doorstroom havo 7 vakken)</a:t>
            </a:r>
          </a:p>
          <a:p>
            <a:pPr marL="0" indent="0">
              <a:buNone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Vanuit vmbo 4 naar mbo of havo</a:t>
            </a:r>
          </a:p>
          <a:p>
            <a:pPr marL="0" indent="0">
              <a:buNone/>
            </a:pP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005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AA813DF8-4377-4807-ACA9-8549990AB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79231FD0-5A7E-43A6-A96E-44EE5F00F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C031A95-AEBA-BA41-8A94-BE1127B41B4D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ADB1FAC6-F67B-714F-85C8-69F30D0F1147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9783E2B-7CAF-F24C-BC5B-0229D0E1812E}"/>
              </a:ext>
            </a:extLst>
          </p:cNvPr>
          <p:cNvSpPr txBox="1"/>
          <p:nvPr/>
        </p:nvSpPr>
        <p:spPr>
          <a:xfrm>
            <a:off x="5148338" y="3545719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464C5C9-3412-B34B-9470-74F7DD38560E}"/>
              </a:ext>
            </a:extLst>
          </p:cNvPr>
          <p:cNvSpPr txBox="1"/>
          <p:nvPr/>
        </p:nvSpPr>
        <p:spPr>
          <a:xfrm>
            <a:off x="5148337" y="3545719"/>
            <a:ext cx="4869453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nl-NL" dirty="0"/>
          </a:p>
        </p:txBody>
      </p:sp>
      <p:sp>
        <p:nvSpPr>
          <p:cNvPr id="9" name="Afgeronde rechthoek 8"/>
          <p:cNvSpPr/>
          <p:nvPr/>
        </p:nvSpPr>
        <p:spPr>
          <a:xfrm>
            <a:off x="685801" y="778401"/>
            <a:ext cx="8679872" cy="51077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Gemeenschappelijk deel – verplicht 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414780" y="1483481"/>
            <a:ext cx="9865562" cy="541424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Nederlands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Engels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Lichamelijke Opvoeding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Maatschappijleer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Kunstvakken inclusief CKV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l-NL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Rekenen: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Vanaf 2020/2021 invoer Schoolexamen rekenen</a:t>
            </a:r>
            <a:b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Verplicht voor leerlingen zonder wiskunde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- School geeft zelf vorm aan PTA + rekenen onderwijs</a:t>
            </a:r>
          </a:p>
          <a:p>
            <a:r>
              <a:rPr lang="nl-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- Geen cijfer op examenlijst</a:t>
            </a:r>
            <a:r>
              <a:rPr lang="nl-NL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nl-NL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nl-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3" name="Picture 2" descr="Gerelateerde afbeelding"/>
          <p:cNvPicPr>
            <a:picLocks noChangeAspect="1" noChangeArrowheads="1"/>
          </p:cNvPicPr>
          <p:nvPr/>
        </p:nvPicPr>
        <p:blipFill>
          <a:blip r:embed="rId4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715" y="565345"/>
            <a:ext cx="1487449" cy="148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134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3568112" y="186607"/>
            <a:ext cx="4509856" cy="168658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CC3399"/>
            </a:solidFill>
          </a:ln>
        </p:spPr>
        <p:txBody>
          <a:bodyPr anchor="t"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nl-N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	</a:t>
            </a:r>
            <a:r>
              <a:rPr lang="nl-NL" sz="26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Profieldeel</a:t>
            </a:r>
          </a:p>
          <a:p>
            <a:pPr marL="0" indent="0">
              <a:buNone/>
            </a:pPr>
            <a:r>
              <a:rPr lang="nl-NL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leerling kan kiezen uit 4 profielen</a:t>
            </a: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nl-NL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NL" sz="26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 rot="21147545">
            <a:off x="8588731" y="5549075"/>
            <a:ext cx="681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A3EFE30-EADC-4ED0-BFEE-AE59E5DD9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835" y="1257367"/>
            <a:ext cx="1906360" cy="295430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4091722-A395-4BC4-8344-9DD304369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4368" y="3353302"/>
            <a:ext cx="1771650" cy="215265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ED046EAB-F31A-4339-90B8-04318A212B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6785" y="2149012"/>
            <a:ext cx="2000694" cy="2793422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D2B7833C-E712-47DF-BC91-F925DD0496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18885" y="1564392"/>
            <a:ext cx="1938217" cy="288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A3EFE30-EADC-4ED0-BFEE-AE59E5DD9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814" y="165414"/>
            <a:ext cx="1906360" cy="2954301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3381219" y="1483477"/>
            <a:ext cx="542956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Mogelijke vervolgstudies: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Uitzendbureau</a:t>
            </a:r>
            <a:br>
              <a:rPr lang="nl-NL" sz="2800" dirty="0"/>
            </a:br>
            <a:r>
              <a:rPr lang="nl-NL" sz="2800" dirty="0"/>
              <a:t>Commercieel medewerker </a:t>
            </a:r>
            <a:br>
              <a:rPr lang="nl-NL" sz="2800" dirty="0"/>
            </a:br>
            <a:r>
              <a:rPr lang="nl-NL" sz="2800" dirty="0"/>
              <a:t>Marketing en communicatie </a:t>
            </a:r>
          </a:p>
          <a:p>
            <a:endParaRPr lang="nl-NL" sz="2800" dirty="0"/>
          </a:p>
          <a:p>
            <a:r>
              <a:rPr lang="nl-NL" sz="2800" dirty="0"/>
              <a:t>Niveau: mbo 3/4 </a:t>
            </a: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  <a:p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4034253-2B14-4E50-6035-6628D6F1A7B1}"/>
              </a:ext>
            </a:extLst>
          </p:cNvPr>
          <p:cNvSpPr txBox="1"/>
          <p:nvPr/>
        </p:nvSpPr>
        <p:spPr>
          <a:xfrm>
            <a:off x="2998573" y="433349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2359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4">
            <a:extLst>
              <a:ext uri="{FF2B5EF4-FFF2-40B4-BE49-F238E27FC236}">
                <a16:creationId xmlns:a16="http://schemas.microsoft.com/office/drawing/2014/main" id="{97A6CE6D-33B1-4AFE-820E-DDCE603F6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3" y="4537984"/>
            <a:ext cx="12252960" cy="437747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Afbeelding 5">
            <a:extLst>
              <a:ext uri="{FF2B5EF4-FFF2-40B4-BE49-F238E27FC236}">
                <a16:creationId xmlns:a16="http://schemas.microsoft.com/office/drawing/2014/main" id="{A47492B8-2DF9-441B-AE0C-4D69A60BF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7791" y="101772"/>
            <a:ext cx="1938217" cy="97454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vak 1">
            <a:extLst>
              <a:ext uri="{FF2B5EF4-FFF2-40B4-BE49-F238E27FC236}">
                <a16:creationId xmlns:a16="http://schemas.microsoft.com/office/drawing/2014/main" id="{3ABB3BF7-4FB4-40D4-801A-38059EE06480}"/>
              </a:ext>
            </a:extLst>
          </p:cNvPr>
          <p:cNvSpPr txBox="1"/>
          <p:nvPr/>
        </p:nvSpPr>
        <p:spPr>
          <a:xfrm>
            <a:off x="5148337" y="3545723"/>
            <a:ext cx="1828800" cy="18288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0D43B5A8-35D9-4B8B-BF08-E6D546EAFD49}"/>
              </a:ext>
            </a:extLst>
          </p:cNvPr>
          <p:cNvSpPr txBox="1"/>
          <p:nvPr/>
        </p:nvSpPr>
        <p:spPr>
          <a:xfrm>
            <a:off x="3562975" y="1379577"/>
            <a:ext cx="473261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Mogelijke vervolgstudies: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CIOS </a:t>
            </a:r>
            <a:br>
              <a:rPr lang="nl-NL" sz="2800" dirty="0"/>
            </a:br>
            <a:r>
              <a:rPr lang="nl-NL" sz="2800" dirty="0"/>
              <a:t>Onderwijsassistent</a:t>
            </a:r>
          </a:p>
          <a:p>
            <a:r>
              <a:rPr lang="nl-NL" sz="2800" dirty="0"/>
              <a:t>Uiterlijke verzorging </a:t>
            </a:r>
            <a:br>
              <a:rPr lang="nl-NL" sz="2800" dirty="0"/>
            </a:br>
            <a:r>
              <a:rPr lang="nl-NL" sz="2800" dirty="0"/>
              <a:t>Beveiliger </a:t>
            </a:r>
          </a:p>
          <a:p>
            <a:endParaRPr lang="nl-NL" sz="2800" dirty="0"/>
          </a:p>
          <a:p>
            <a:r>
              <a:rPr lang="nl-NL" sz="2800" dirty="0"/>
              <a:t>Niveau: mbo 3/4  </a:t>
            </a:r>
            <a:br>
              <a:rPr lang="nl-NL" sz="2800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197044C6-E09C-471D-989B-15957FCD54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25" y="290506"/>
            <a:ext cx="1771650" cy="215265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CA3621AC-8234-6912-AD42-71E5593F3CCD}"/>
              </a:ext>
            </a:extLst>
          </p:cNvPr>
          <p:cNvSpPr txBox="1"/>
          <p:nvPr/>
        </p:nvSpPr>
        <p:spPr>
          <a:xfrm>
            <a:off x="2998573" y="433349"/>
            <a:ext cx="66257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dirty="0">
                <a:hlinkClick r:id="rId5"/>
              </a:rPr>
              <a:t>Mbo vanuit vmbo - </a:t>
            </a:r>
            <a:r>
              <a:rPr lang="nl-NL" sz="2400" dirty="0" err="1">
                <a:hlinkClick r:id="rId5"/>
              </a:rPr>
              <a:t>KiesMBO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784516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518</Words>
  <Application>Microsoft Office PowerPoint</Application>
  <PresentationFormat>Breedbeeld</PresentationFormat>
  <Paragraphs>108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Verdana</vt:lpstr>
      <vt:lpstr>Wingdings</vt:lpstr>
      <vt:lpstr>Kantoorthema</vt:lpstr>
      <vt:lpstr>Welkom!   Profielkeuze vmbo-t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Profielkeuze VMBO GT.</dc:title>
  <dc:creator>B. Zuurman</dc:creator>
  <cp:lastModifiedBy>L. Langenberg</cp:lastModifiedBy>
  <cp:revision>36</cp:revision>
  <dcterms:created xsi:type="dcterms:W3CDTF">2021-09-08T12:23:01Z</dcterms:created>
  <dcterms:modified xsi:type="dcterms:W3CDTF">2023-11-23T17:16:49Z</dcterms:modified>
</cp:coreProperties>
</file>