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4" r:id="rId9"/>
    <p:sldId id="265" r:id="rId10"/>
    <p:sldId id="263" r:id="rId11"/>
    <p:sldId id="281" r:id="rId12"/>
    <p:sldId id="268" r:id="rId13"/>
    <p:sldId id="269" r:id="rId14"/>
    <p:sldId id="270" r:id="rId15"/>
    <p:sldId id="271" r:id="rId16"/>
    <p:sldId id="283" r:id="rId17"/>
    <p:sldId id="284" r:id="rId18"/>
    <p:sldId id="272"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945C76-9440-4E3D-BF05-287FB3833FCA}" v="7" dt="2021-01-20T12:44:08.61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34" autoAdjust="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 Schenkhuysen" userId="a7790d42-5977-460d-81ac-dc765ae0ab70" providerId="ADAL" clId="{50945C76-9440-4E3D-BF05-287FB3833FCA}"/>
    <pc:docChg chg="custSel delSld modSld">
      <pc:chgData name="L. Schenkhuysen" userId="a7790d42-5977-460d-81ac-dc765ae0ab70" providerId="ADAL" clId="{50945C76-9440-4E3D-BF05-287FB3833FCA}" dt="2021-01-20T12:44:16.597" v="259" actId="404"/>
      <pc:docMkLst>
        <pc:docMk/>
      </pc:docMkLst>
      <pc:sldChg chg="modSp mod">
        <pc:chgData name="L. Schenkhuysen" userId="a7790d42-5977-460d-81ac-dc765ae0ab70" providerId="ADAL" clId="{50945C76-9440-4E3D-BF05-287FB3833FCA}" dt="2021-01-20T12:40:36.299" v="144" actId="27636"/>
        <pc:sldMkLst>
          <pc:docMk/>
          <pc:sldMk cId="3506583521" sldId="257"/>
        </pc:sldMkLst>
        <pc:spChg chg="mod">
          <ac:chgData name="L. Schenkhuysen" userId="a7790d42-5977-460d-81ac-dc765ae0ab70" providerId="ADAL" clId="{50945C76-9440-4E3D-BF05-287FB3833FCA}" dt="2021-01-20T12:40:36.299" v="144" actId="27636"/>
          <ac:spMkLst>
            <pc:docMk/>
            <pc:sldMk cId="3506583521" sldId="257"/>
            <ac:spMk id="3" creationId="{00000000-0000-0000-0000-000000000000}"/>
          </ac:spMkLst>
        </pc:spChg>
      </pc:sldChg>
      <pc:sldChg chg="modSp">
        <pc:chgData name="L. Schenkhuysen" userId="a7790d42-5977-460d-81ac-dc765ae0ab70" providerId="ADAL" clId="{50945C76-9440-4E3D-BF05-287FB3833FCA}" dt="2021-01-20T12:35:59.546" v="2" actId="207"/>
        <pc:sldMkLst>
          <pc:docMk/>
          <pc:sldMk cId="797949112" sldId="259"/>
        </pc:sldMkLst>
        <pc:spChg chg="mod">
          <ac:chgData name="L. Schenkhuysen" userId="a7790d42-5977-460d-81ac-dc765ae0ab70" providerId="ADAL" clId="{50945C76-9440-4E3D-BF05-287FB3833FCA}" dt="2021-01-20T12:35:59.546" v="2" actId="207"/>
          <ac:spMkLst>
            <pc:docMk/>
            <pc:sldMk cId="797949112" sldId="259"/>
            <ac:spMk id="396297" creationId="{00000000-0000-0000-0000-000000000000}"/>
          </ac:spMkLst>
        </pc:spChg>
        <pc:spChg chg="mod">
          <ac:chgData name="L. Schenkhuysen" userId="a7790d42-5977-460d-81ac-dc765ae0ab70" providerId="ADAL" clId="{50945C76-9440-4E3D-BF05-287FB3833FCA}" dt="2021-01-20T12:35:54.893" v="1" actId="207"/>
          <ac:spMkLst>
            <pc:docMk/>
            <pc:sldMk cId="797949112" sldId="259"/>
            <ac:spMk id="396298" creationId="{00000000-0000-0000-0000-000000000000}"/>
          </ac:spMkLst>
        </pc:spChg>
        <pc:spChg chg="mod">
          <ac:chgData name="L. Schenkhuysen" userId="a7790d42-5977-460d-81ac-dc765ae0ab70" providerId="ADAL" clId="{50945C76-9440-4E3D-BF05-287FB3833FCA}" dt="2021-01-20T12:35:51.654" v="0" actId="207"/>
          <ac:spMkLst>
            <pc:docMk/>
            <pc:sldMk cId="797949112" sldId="259"/>
            <ac:spMk id="396301" creationId="{00000000-0000-0000-0000-000000000000}"/>
          </ac:spMkLst>
        </pc:spChg>
      </pc:sldChg>
      <pc:sldChg chg="modSp mod">
        <pc:chgData name="L. Schenkhuysen" userId="a7790d42-5977-460d-81ac-dc765ae0ab70" providerId="ADAL" clId="{50945C76-9440-4E3D-BF05-287FB3833FCA}" dt="2021-01-20T12:44:16.597" v="259" actId="404"/>
        <pc:sldMkLst>
          <pc:docMk/>
          <pc:sldMk cId="3500570622" sldId="272"/>
        </pc:sldMkLst>
        <pc:spChg chg="mod">
          <ac:chgData name="L. Schenkhuysen" userId="a7790d42-5977-460d-81ac-dc765ae0ab70" providerId="ADAL" clId="{50945C76-9440-4E3D-BF05-287FB3833FCA}" dt="2021-01-20T12:44:16.597" v="259" actId="404"/>
          <ac:spMkLst>
            <pc:docMk/>
            <pc:sldMk cId="3500570622" sldId="272"/>
            <ac:spMk id="3" creationId="{00000000-0000-0000-0000-000000000000}"/>
          </ac:spMkLst>
        </pc:spChg>
      </pc:sldChg>
      <pc:sldChg chg="del">
        <pc:chgData name="L. Schenkhuysen" userId="a7790d42-5977-460d-81ac-dc765ae0ab70" providerId="ADAL" clId="{50945C76-9440-4E3D-BF05-287FB3833FCA}" dt="2021-01-20T12:40:23.220" v="131" actId="2696"/>
        <pc:sldMkLst>
          <pc:docMk/>
          <pc:sldMk cId="3549393108" sldId="282"/>
        </pc:sldMkLst>
      </pc:sldChg>
      <pc:sldChg chg="modSp mod">
        <pc:chgData name="L. Schenkhuysen" userId="a7790d42-5977-460d-81ac-dc765ae0ab70" providerId="ADAL" clId="{50945C76-9440-4E3D-BF05-287FB3833FCA}" dt="2021-01-20T12:40:03.429" v="130" actId="6549"/>
        <pc:sldMkLst>
          <pc:docMk/>
          <pc:sldMk cId="1933193592" sldId="283"/>
        </pc:sldMkLst>
        <pc:spChg chg="mod">
          <ac:chgData name="L. Schenkhuysen" userId="a7790d42-5977-460d-81ac-dc765ae0ab70" providerId="ADAL" clId="{50945C76-9440-4E3D-BF05-287FB3833FCA}" dt="2021-01-20T12:40:03.429" v="130" actId="6549"/>
          <ac:spMkLst>
            <pc:docMk/>
            <pc:sldMk cId="1933193592" sldId="283"/>
            <ac:spMk id="3" creationId="{0FE96C12-CEC7-4821-9E10-B85F331AD65F}"/>
          </ac:spMkLst>
        </pc:spChg>
      </pc:sldChg>
      <pc:sldChg chg="modSp mod">
        <pc:chgData name="L. Schenkhuysen" userId="a7790d42-5977-460d-81ac-dc765ae0ab70" providerId="ADAL" clId="{50945C76-9440-4E3D-BF05-287FB3833FCA}" dt="2021-01-20T12:42:12.851" v="236" actId="20577"/>
        <pc:sldMkLst>
          <pc:docMk/>
          <pc:sldMk cId="1696823961" sldId="284"/>
        </pc:sldMkLst>
        <pc:graphicFrameChg chg="modGraphic">
          <ac:chgData name="L. Schenkhuysen" userId="a7790d42-5977-460d-81ac-dc765ae0ab70" providerId="ADAL" clId="{50945C76-9440-4E3D-BF05-287FB3833FCA}" dt="2021-01-20T12:42:12.851" v="236" actId="20577"/>
          <ac:graphicFrameMkLst>
            <pc:docMk/>
            <pc:sldMk cId="1696823961" sldId="284"/>
            <ac:graphicFrameMk id="4" creationId="{320AA49C-B547-4C15-A70D-43CD27B3F125}"/>
          </ac:graphicFrameMkLst>
        </pc:graphicFrame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nl-NL" dirty="0"/>
              <a:t>Klik om stijl te bewerken</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Klikken om de ondertitelstijl van het model te bewerken</a:t>
            </a:r>
            <a:endParaRPr lang="en-US" dirty="0"/>
          </a:p>
        </p:txBody>
      </p:sp>
      <p:sp>
        <p:nvSpPr>
          <p:cNvPr id="4" name="Date Placeholder 3"/>
          <p:cNvSpPr>
            <a:spLocks noGrp="1"/>
          </p:cNvSpPr>
          <p:nvPr>
            <p:ph type="dt" sz="half" idx="10"/>
          </p:nvPr>
        </p:nvSpPr>
        <p:spPr bwMode="gray">
          <a:xfrm rot="5400000">
            <a:off x="7498080" y="1828800"/>
            <a:ext cx="990599" cy="228659"/>
          </a:xfrm>
          <a:prstGeom prst="rect">
            <a:avLst/>
          </a:prstGeom>
        </p:spPr>
        <p:txBody>
          <a:bodyPr anchor="t"/>
          <a:lstStyle>
            <a:lvl1pPr algn="l">
              <a:defRPr b="0" i="0">
                <a:solidFill>
                  <a:schemeClr val="bg1">
                    <a:alpha val="60000"/>
                  </a:schemeClr>
                </a:solidFill>
              </a:defRPr>
            </a:lvl1pPr>
          </a:lstStyle>
          <a:p>
            <a:fld id="{AF8DD645-B9B4-46EE-B031-35C24A448A04}" type="datetimeFigureOut">
              <a:rPr lang="en-US" dirty="0"/>
              <a:t>1/20/2021</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‹nr.›</a:t>
            </a:fld>
            <a:endParaRPr lang="en-US" dirty="0"/>
          </a:p>
        </p:txBody>
      </p:sp>
      <p:pic>
        <p:nvPicPr>
          <p:cNvPr id="19" name="Afbeelding 2">
            <a:extLst>
              <a:ext uri="{FF2B5EF4-FFF2-40B4-BE49-F238E27FC236}">
                <a16:creationId xmlns:a16="http://schemas.microsoft.com/office/drawing/2014/main" id="{8A9DC60C-42D3-44D3-A4EF-F0F0EA51C0FA}"/>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66951" y="463914"/>
            <a:ext cx="6483859" cy="806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921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sche afbeelding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7574443" y="6365498"/>
            <a:ext cx="990599" cy="228659"/>
          </a:xfrm>
          <a:prstGeom prst="rect">
            <a:avLst/>
          </a:prstGeom>
        </p:spPr>
        <p:txBody>
          <a:bodyPr/>
          <a:lstStyle/>
          <a:p>
            <a:fld id="{7059E700-EF95-463F-B75A-2CDEC15C5A37}" type="datetimeFigureOut">
              <a:rPr lang="en-US" dirty="0"/>
              <a:t>1/20/2021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70105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nl-NL"/>
              <a:t>Klik om stijl te bewerken</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a:xfrm>
            <a:off x="7574443" y="6365498"/>
            <a:ext cx="990599" cy="228659"/>
          </a:xfrm>
          <a:prstGeom prst="rect">
            <a:avLst/>
          </a:prstGeom>
        </p:spPr>
        <p:txBody>
          <a:bodyPr/>
          <a:lstStyle/>
          <a:p>
            <a:fld id="{857C6CC6-9B37-4318-8876-62F2332BE330}" type="datetimeFigureOut">
              <a:rPr lang="en-US" dirty="0"/>
              <a:t>1/20/2021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93008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nl-NL"/>
              <a:t>Klik om stijl te bewerken</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a:xfrm>
            <a:off x="7574443" y="6365498"/>
            <a:ext cx="990599" cy="228659"/>
          </a:xfrm>
          <a:prstGeom prst="rect">
            <a:avLst/>
          </a:prstGeom>
        </p:spPr>
        <p:txBody>
          <a:bodyPr/>
          <a:lstStyle/>
          <a:p>
            <a:fld id="{171C7781-F104-4BD5-BC26-3DB2DD695986}" type="datetimeFigureOut">
              <a:rPr lang="en-US" dirty="0"/>
              <a:t>1/20/2021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292219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7574443" y="6365498"/>
            <a:ext cx="990599" cy="228659"/>
          </a:xfrm>
          <a:prstGeom prst="rect">
            <a:avLst/>
          </a:prstGeom>
        </p:spPr>
        <p:txBody>
          <a:bodyPr/>
          <a:lstStyle/>
          <a:p>
            <a:fld id="{3BBB9AD0-4BAD-48BB-B06C-62CAB66B1652}" type="datetimeFigureOut">
              <a:rPr lang="en-US" dirty="0"/>
              <a:t>1/20/2021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886982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nl-NL"/>
              <a:t>Klik om stijl te bewerken</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a:xfrm>
            <a:off x="7574443" y="6365498"/>
            <a:ext cx="990599" cy="228659"/>
          </a:xfrm>
          <a:prstGeom prst="rect">
            <a:avLst/>
          </a:prstGeom>
        </p:spPr>
        <p:txBody>
          <a:bodyPr/>
          <a:lstStyle/>
          <a:p>
            <a:fld id="{86347D66-9247-4313-B245-9F882A4407CD}" type="datetimeFigureOut">
              <a:rPr lang="en-US" dirty="0"/>
              <a:t>1/20/2021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672017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nl-NL"/>
              <a:t>Klik om stijl te bewerken</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a:xfrm>
            <a:off x="7574443" y="6365498"/>
            <a:ext cx="990599" cy="228659"/>
          </a:xfrm>
          <a:prstGeom prst="rect">
            <a:avLst/>
          </a:prstGeom>
        </p:spPr>
        <p:txBody>
          <a:bodyPr/>
          <a:lstStyle/>
          <a:p>
            <a:fld id="{375022A5-2C49-4E61-8AF1-56B5ABF57608}" type="datetimeFigureOut">
              <a:rPr lang="en-US" dirty="0"/>
              <a:t>1/20/2021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076383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621301" y="6387910"/>
            <a:ext cx="990599" cy="228659"/>
          </a:xfrm>
          <a:prstGeom prst="rect">
            <a:avLst/>
          </a:prstGeom>
        </p:spPr>
        <p:txBody>
          <a:bodyPr/>
          <a:lstStyle/>
          <a:p>
            <a:fld id="{ABBEF354-8595-404F-9FF5-60BD64A8EF16}" type="datetimeFigureOut">
              <a:rPr lang="nl-NL" smtClean="0"/>
              <a:t>20-1-2021</a:t>
            </a:fld>
            <a:endParaRPr lang="nl-NL"/>
          </a:p>
        </p:txBody>
      </p:sp>
      <p:sp>
        <p:nvSpPr>
          <p:cNvPr id="5" name="Footer Placeholder 4"/>
          <p:cNvSpPr>
            <a:spLocks noGrp="1"/>
          </p:cNvSpPr>
          <p:nvPr>
            <p:ph type="ftr" sz="quarter" idx="11"/>
          </p:nvPr>
        </p:nvSpPr>
        <p:spPr>
          <a:xfrm>
            <a:off x="516133" y="6387910"/>
            <a:ext cx="3859795" cy="228660"/>
          </a:xfrm>
        </p:spPr>
        <p:txBody>
          <a:bodyPr/>
          <a:lstStyle/>
          <a:p>
            <a:endParaRPr lang="nl-NL"/>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67A35D48-FB4F-4D96-BCC5-2FD59E14CBFC}" type="slidenum">
              <a:rPr lang="nl-NL" smtClean="0"/>
              <a:t>‹nr.›</a:t>
            </a:fld>
            <a:endParaRPr lang="nl-NL"/>
          </a:p>
        </p:txBody>
      </p:sp>
    </p:spTree>
    <p:extLst>
      <p:ext uri="{BB962C8B-B14F-4D97-AF65-F5344CB8AC3E}">
        <p14:creationId xmlns:p14="http://schemas.microsoft.com/office/powerpoint/2010/main" val="2297173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nl-NL"/>
              <a:t>Klik om stijl te bewerken</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574443" y="6365498"/>
            <a:ext cx="990599" cy="228659"/>
          </a:xfrm>
          <a:prstGeom prst="rect">
            <a:avLst/>
          </a:prstGeom>
        </p:spPr>
        <p:txBody>
          <a:bodyPr/>
          <a:lstStyle/>
          <a:p>
            <a:fld id="{ABBEF354-8595-404F-9FF5-60BD64A8EF16}" type="datetimeFigureOut">
              <a:rPr lang="nl-NL" smtClean="0"/>
              <a:t>20-1-2021</a:t>
            </a:fld>
            <a:endParaRPr lang="nl-NL"/>
          </a:p>
        </p:txBody>
      </p:sp>
      <p:sp>
        <p:nvSpPr>
          <p:cNvPr id="5" name="Footer Placeholder 4"/>
          <p:cNvSpPr>
            <a:spLocks noGrp="1"/>
          </p:cNvSpPr>
          <p:nvPr>
            <p:ph type="ftr" sz="quarter" idx="11"/>
          </p:nvPr>
        </p:nvSpPr>
        <p:spPr>
          <a:xfrm>
            <a:off x="538546" y="6365498"/>
            <a:ext cx="3859795" cy="228660"/>
          </a:xfrm>
        </p:spPr>
        <p:txBody>
          <a:bodyPr/>
          <a:lstStyle/>
          <a:p>
            <a:endParaRPr lang="nl-NL"/>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67A35D48-FB4F-4D96-BCC5-2FD59E14CBFC}" type="slidenum">
              <a:rPr lang="nl-NL" smtClean="0"/>
              <a:t>‹nr.›</a:t>
            </a:fld>
            <a:endParaRPr lang="nl-NL"/>
          </a:p>
        </p:txBody>
      </p:sp>
    </p:spTree>
    <p:extLst>
      <p:ext uri="{BB962C8B-B14F-4D97-AF65-F5344CB8AC3E}">
        <p14:creationId xmlns:p14="http://schemas.microsoft.com/office/powerpoint/2010/main" val="44654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81114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nl-NL"/>
              <a:t>Klik om stijl te bewerken</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7574443" y="6365498"/>
            <a:ext cx="990599" cy="228659"/>
          </a:xfrm>
          <a:prstGeom prst="rect">
            <a:avLst/>
          </a:prstGeom>
        </p:spPr>
        <p:txBody>
          <a:bodyPr/>
          <a:lstStyle/>
          <a:p>
            <a:fld id="{D2434F47-3A99-4701-A7D9-FE6C4D9DA92E}" type="datetimeFigureOut">
              <a:rPr lang="en-US" dirty="0"/>
              <a:t>1/20/2021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1582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nl-NL"/>
              <a:t>Klik om stijl te bewerken</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7574443" y="6365498"/>
            <a:ext cx="990599" cy="228659"/>
          </a:xfrm>
          <a:prstGeom prst="rect">
            <a:avLst/>
          </a:prstGeom>
        </p:spPr>
        <p:txBody>
          <a:bodyPr/>
          <a:lstStyle/>
          <a:p>
            <a:fld id="{99E62588-EC5C-453B-A942-AA1C7EFEEF33}" type="datetimeFigureOut">
              <a:rPr lang="en-US" dirty="0"/>
              <a:t>1/20/2021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9052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7574443" y="6365498"/>
            <a:ext cx="990599" cy="228659"/>
          </a:xfrm>
          <a:prstGeom prst="rect">
            <a:avLst/>
          </a:prstGeom>
        </p:spPr>
        <p:txBody>
          <a:bodyPr/>
          <a:lstStyle/>
          <a:p>
            <a:fld id="{22D5D575-BDA5-4AAF-81DC-5D38C213A391}" type="datetimeFigureOut">
              <a:rPr lang="en-US" dirty="0"/>
              <a:t>1/20/2021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83919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a:xfrm>
            <a:off x="7574443" y="6365498"/>
            <a:ext cx="990599" cy="228659"/>
          </a:xfrm>
          <a:prstGeom prst="rect">
            <a:avLst/>
          </a:prstGeom>
        </p:spPr>
        <p:txBody>
          <a:bodyPr/>
          <a:lstStyle/>
          <a:p>
            <a:fld id="{48F9C5B0-21BA-48EA-B067-5E37072B4F18}" type="datetimeFigureOut">
              <a:rPr lang="en-US" dirty="0"/>
              <a:t>1/20/2021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56776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a:xfrm>
            <a:off x="7574443" y="6365498"/>
            <a:ext cx="990599" cy="228659"/>
          </a:xfrm>
          <a:prstGeom prst="rect">
            <a:avLst/>
          </a:prstGeom>
        </p:spPr>
        <p:txBody>
          <a:bodyPr/>
          <a:lstStyle/>
          <a:p>
            <a:fld id="{9CB959AD-49F4-478E-A013-BE606CDD1B41}" type="datetimeFigureOut">
              <a:rPr lang="en-US" dirty="0"/>
              <a:t>1/20/2021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84936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7574443" y="6365498"/>
            <a:ext cx="990599" cy="228659"/>
          </a:xfrm>
          <a:prstGeom prst="rect">
            <a:avLst/>
          </a:prstGeom>
        </p:spPr>
        <p:txBody>
          <a:bodyPr/>
          <a:lstStyle/>
          <a:p>
            <a:fld id="{9755E8D2-BCEE-4D3D-AE6D-93BD204BAD0C}" type="datetimeFigureOut">
              <a:rPr lang="en-US" dirty="0"/>
              <a:t>1/20/2021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07566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7574443" y="6365498"/>
            <a:ext cx="990599" cy="228659"/>
          </a:xfrm>
          <a:prstGeom prst="rect">
            <a:avLst/>
          </a:prstGeom>
        </p:spPr>
        <p:txBody>
          <a:bodyPr/>
          <a:lstStyle/>
          <a:p>
            <a:fld id="{ABBEF354-8595-404F-9FF5-60BD64A8EF16}" type="datetimeFigureOut">
              <a:rPr lang="nl-NL" smtClean="0"/>
              <a:t>20-1-2021</a:t>
            </a:fld>
            <a:endParaRPr lang="nl-NL"/>
          </a:p>
        </p:txBody>
      </p:sp>
      <p:sp>
        <p:nvSpPr>
          <p:cNvPr id="6" name="Footer Placeholder 5"/>
          <p:cNvSpPr>
            <a:spLocks noGrp="1"/>
          </p:cNvSpPr>
          <p:nvPr>
            <p:ph type="ftr" sz="quarter" idx="11"/>
          </p:nvPr>
        </p:nvSpPr>
        <p:spPr/>
        <p:txBody>
          <a:bodyPr/>
          <a:lstStyle/>
          <a:p>
            <a:endParaRPr lang="nl-NL"/>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67A35D48-FB4F-4D96-BCC5-2FD59E14CBFC}" type="slidenum">
              <a:rPr lang="nl-NL" smtClean="0"/>
              <a:t>‹nr.›</a:t>
            </a:fld>
            <a:endParaRPr lang="nl-NL"/>
          </a:p>
        </p:txBody>
      </p:sp>
    </p:spTree>
    <p:extLst>
      <p:ext uri="{BB962C8B-B14F-4D97-AF65-F5344CB8AC3E}">
        <p14:creationId xmlns:p14="http://schemas.microsoft.com/office/powerpoint/2010/main" val="226256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nl-NL" dirty="0"/>
              <a:t>Klik om stijl te bewerken</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dirty="0"/>
              <a:t>
              </a:t>
            </a: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r>
              <a:rPr lang="en-US" dirty="0"/>
              <a:t>1</a:t>
            </a:r>
          </a:p>
        </p:txBody>
      </p:sp>
    </p:spTree>
    <p:extLst>
      <p:ext uri="{BB962C8B-B14F-4D97-AF65-F5344CB8AC3E}">
        <p14:creationId xmlns:p14="http://schemas.microsoft.com/office/powerpoint/2010/main" val="30808297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2132856"/>
            <a:ext cx="5616624" cy="2165954"/>
          </a:xfrm>
        </p:spPr>
        <p:txBody>
          <a:bodyPr/>
          <a:lstStyle/>
          <a:p>
            <a:r>
              <a:rPr lang="nl-NL" sz="6000" b="1" dirty="0">
                <a:latin typeface="Lucida Sans Unicode" panose="020B0602030504020204" pitchFamily="34" charset="0"/>
                <a:cs typeface="Lucida Sans Unicode" panose="020B0602030504020204" pitchFamily="34" charset="0"/>
              </a:rPr>
              <a:t>Profielkeuze </a:t>
            </a:r>
            <a:br>
              <a:rPr lang="nl-NL" sz="6000" b="1" dirty="0">
                <a:latin typeface="Lucida Sans Unicode" panose="020B0602030504020204" pitchFamily="34" charset="0"/>
                <a:cs typeface="Lucida Sans Unicode" panose="020B0602030504020204" pitchFamily="34" charset="0"/>
              </a:rPr>
            </a:br>
            <a:r>
              <a:rPr lang="nl-NL" sz="6000" b="1" dirty="0">
                <a:latin typeface="Lucida Sans Unicode" panose="020B0602030504020204" pitchFamily="34" charset="0"/>
                <a:cs typeface="Lucida Sans Unicode" panose="020B0602030504020204" pitchFamily="34" charset="0"/>
              </a:rPr>
              <a:t>VMBO-TL</a:t>
            </a:r>
          </a:p>
        </p:txBody>
      </p:sp>
    </p:spTree>
    <p:extLst>
      <p:ext uri="{BB962C8B-B14F-4D97-AF65-F5344CB8AC3E}">
        <p14:creationId xmlns:p14="http://schemas.microsoft.com/office/powerpoint/2010/main" val="358165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200" i="1" dirty="0">
                <a:solidFill>
                  <a:srgbClr val="DC006A"/>
                </a:solidFill>
                <a:latin typeface="Lucida Sans Unicode" panose="020B0602030504020204" pitchFamily="34" charset="0"/>
                <a:cs typeface="Lucida Sans Unicode" panose="020B0602030504020204" pitchFamily="34" charset="0"/>
              </a:rPr>
              <a:t>Profiel Techniek</a:t>
            </a:r>
          </a:p>
        </p:txBody>
      </p:sp>
      <p:sp>
        <p:nvSpPr>
          <p:cNvPr id="3" name="Content Placeholder 2"/>
          <p:cNvSpPr>
            <a:spLocks noGrp="1"/>
          </p:cNvSpPr>
          <p:nvPr>
            <p:ph idx="1"/>
          </p:nvPr>
        </p:nvSpPr>
        <p:spPr>
          <a:xfrm>
            <a:off x="835564" y="2348879"/>
            <a:ext cx="8229600" cy="1296145"/>
          </a:xfrm>
        </p:spPr>
        <p:txBody>
          <a:bodyPr>
            <a:normAutofit/>
          </a:bodyPr>
          <a:lstStyle/>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Profielvakken: NaSk1 en wiskunde</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Aanvullen met 2 vrije keuze vakken</a:t>
            </a:r>
          </a:p>
        </p:txBody>
      </p:sp>
      <p:sp>
        <p:nvSpPr>
          <p:cNvPr id="4" name="Text Box 8">
            <a:extLst>
              <a:ext uri="{FF2B5EF4-FFF2-40B4-BE49-F238E27FC236}">
                <a16:creationId xmlns:a16="http://schemas.microsoft.com/office/drawing/2014/main" id="{9E72D64C-6735-459B-884D-A7D42B1AB5BE}"/>
              </a:ext>
            </a:extLst>
          </p:cNvPr>
          <p:cNvSpPr txBox="1">
            <a:spLocks noChangeArrowheads="1"/>
          </p:cNvSpPr>
          <p:nvPr/>
        </p:nvSpPr>
        <p:spPr bwMode="auto">
          <a:xfrm>
            <a:off x="4246684" y="4149080"/>
            <a:ext cx="4818480" cy="25545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nl-NL" altLang="nl-NL" sz="2000" b="1" dirty="0">
                <a:solidFill>
                  <a:srgbClr val="DC006A"/>
                </a:solidFill>
                <a:latin typeface="Segoe Script" panose="020B0504020000000003" pitchFamily="34" charset="0"/>
                <a:ea typeface="Verdana" panose="020B0604030504040204" pitchFamily="34" charset="0"/>
                <a:cs typeface="Verdana" panose="020B0604030504040204" pitchFamily="34" charset="0"/>
              </a:rPr>
              <a:t>Wat kun je met…techniek?</a:t>
            </a:r>
          </a:p>
          <a:p>
            <a:pPr eaLnBrk="1" hangingPunct="1">
              <a:spcBef>
                <a:spcPct val="0"/>
              </a:spcBef>
              <a:buFontTx/>
              <a:buNone/>
            </a:pPr>
            <a:r>
              <a:rPr lang="nl-NL" altLang="nl-NL" sz="2000" b="1" dirty="0">
                <a:latin typeface="Verdana" panose="020B0604030504040204" pitchFamily="34" charset="0"/>
                <a:ea typeface="Verdana" panose="020B0604030504040204" pitchFamily="34" charset="0"/>
                <a:cs typeface="Verdana" panose="020B0604030504040204" pitchFamily="34" charset="0"/>
              </a:rPr>
              <a:t>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Transport en Voertuigen</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Electro en Metaal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Infrastructuur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Milieu</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Uniformberoepen</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ICT		</a:t>
            </a:r>
          </a:p>
        </p:txBody>
      </p:sp>
    </p:spTree>
    <p:extLst>
      <p:ext uri="{BB962C8B-B14F-4D97-AF65-F5344CB8AC3E}">
        <p14:creationId xmlns:p14="http://schemas.microsoft.com/office/powerpoint/2010/main" val="181381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200" i="1" dirty="0">
                <a:solidFill>
                  <a:srgbClr val="DC006A"/>
                </a:solidFill>
                <a:latin typeface="Lucida Sans Unicode" panose="020B0602030504020204" pitchFamily="34" charset="0"/>
                <a:cs typeface="Lucida Sans Unicode" panose="020B0602030504020204" pitchFamily="34" charset="0"/>
              </a:rPr>
              <a:t>Profiel Zorg en welzijn</a:t>
            </a:r>
          </a:p>
        </p:txBody>
      </p:sp>
      <p:sp>
        <p:nvSpPr>
          <p:cNvPr id="3" name="Content Placeholder 2"/>
          <p:cNvSpPr>
            <a:spLocks noGrp="1"/>
          </p:cNvSpPr>
          <p:nvPr>
            <p:ph idx="1"/>
          </p:nvPr>
        </p:nvSpPr>
        <p:spPr>
          <a:xfrm>
            <a:off x="865970" y="2204864"/>
            <a:ext cx="8229600" cy="2088233"/>
          </a:xfrm>
        </p:spPr>
        <p:txBody>
          <a:bodyPr>
            <a:normAutofit/>
          </a:bodyPr>
          <a:lstStyle/>
          <a:p>
            <a:pPr>
              <a:buFont typeface="Wingdings" panose="05000000000000000000" pitchFamily="2" charset="2"/>
              <a:buChar char="Ø"/>
            </a:pPr>
            <a:r>
              <a:rPr lang="nl-NL" sz="2400" dirty="0" err="1">
                <a:latin typeface="Lucida Sans Unicode" panose="020B0602030504020204" pitchFamily="34" charset="0"/>
                <a:cs typeface="Lucida Sans Unicode" panose="020B0602030504020204" pitchFamily="34" charset="0"/>
              </a:rPr>
              <a:t>Profielvak</a:t>
            </a:r>
            <a:r>
              <a:rPr lang="nl-NL" sz="2400" dirty="0">
                <a:latin typeface="Lucida Sans Unicode" panose="020B0602030504020204" pitchFamily="34" charset="0"/>
                <a:cs typeface="Lucida Sans Unicode" panose="020B0602030504020204" pitchFamily="34" charset="0"/>
              </a:rPr>
              <a:t>: biologie</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Keuze uit wiskunde, aardrijkskunde en geschiedenis</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Aanvullen met 2 vrije keuze vakken</a:t>
            </a:r>
          </a:p>
        </p:txBody>
      </p:sp>
      <p:sp>
        <p:nvSpPr>
          <p:cNvPr id="4" name="Rectangle 8">
            <a:extLst>
              <a:ext uri="{FF2B5EF4-FFF2-40B4-BE49-F238E27FC236}">
                <a16:creationId xmlns:a16="http://schemas.microsoft.com/office/drawing/2014/main" id="{AC696C1A-0E18-465C-B645-7BB1C95B8D2F}"/>
              </a:ext>
            </a:extLst>
          </p:cNvPr>
          <p:cNvSpPr>
            <a:spLocks noChangeArrowheads="1"/>
          </p:cNvSpPr>
          <p:nvPr/>
        </p:nvSpPr>
        <p:spPr bwMode="auto">
          <a:xfrm>
            <a:off x="4283968" y="4163089"/>
            <a:ext cx="4752528" cy="25545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nl-NL" altLang="nl-NL" sz="2000" b="1" dirty="0">
                <a:solidFill>
                  <a:srgbClr val="DC006A"/>
                </a:solidFill>
                <a:latin typeface="Segoe Script" panose="020B0504020000000003" pitchFamily="34" charset="0"/>
                <a:ea typeface="Verdana" panose="020B0604030504040204" pitchFamily="34" charset="0"/>
                <a:cs typeface="Verdana" panose="020B0604030504040204" pitchFamily="34" charset="0"/>
              </a:rPr>
              <a:t>Wat kun je met…zorg en welzijn?</a:t>
            </a:r>
            <a:r>
              <a:rPr lang="nl-NL" altLang="nl-NL" sz="2000" b="1" dirty="0">
                <a:latin typeface="Verdana" panose="020B0604030504040204" pitchFamily="34" charset="0"/>
                <a:ea typeface="Verdana" panose="020B0604030504040204" pitchFamily="34" charset="0"/>
                <a:cs typeface="Verdana" panose="020B0604030504040204" pitchFamily="34" charset="0"/>
              </a:rPr>
              <a:t>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Educatie/onderwijs</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Gezondheidszorg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Uiterlijke verzorging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Welzijn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Sport			</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Toerisme            		</a:t>
            </a:r>
          </a:p>
        </p:txBody>
      </p:sp>
    </p:spTree>
    <p:extLst>
      <p:ext uri="{BB962C8B-B14F-4D97-AF65-F5344CB8AC3E}">
        <p14:creationId xmlns:p14="http://schemas.microsoft.com/office/powerpoint/2010/main" val="262388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200" i="1" dirty="0">
                <a:solidFill>
                  <a:srgbClr val="DC006A"/>
                </a:solidFill>
                <a:latin typeface="Lucida Sans Unicode" panose="020B0602030504020204" pitchFamily="34" charset="0"/>
                <a:cs typeface="Lucida Sans Unicode" panose="020B0602030504020204" pitchFamily="34" charset="0"/>
              </a:rPr>
              <a:t>Profiel Groen (Landbouw)</a:t>
            </a:r>
          </a:p>
        </p:txBody>
      </p:sp>
      <p:sp>
        <p:nvSpPr>
          <p:cNvPr id="3" name="Content Placeholder 2"/>
          <p:cNvSpPr>
            <a:spLocks noGrp="1"/>
          </p:cNvSpPr>
          <p:nvPr>
            <p:ph idx="1"/>
          </p:nvPr>
        </p:nvSpPr>
        <p:spPr>
          <a:xfrm>
            <a:off x="848745" y="2281256"/>
            <a:ext cx="8229600" cy="1872209"/>
          </a:xfrm>
        </p:spPr>
        <p:txBody>
          <a:bodyPr>
            <a:normAutofit/>
          </a:bodyPr>
          <a:lstStyle/>
          <a:p>
            <a:pPr>
              <a:buFont typeface="Wingdings" panose="05000000000000000000" pitchFamily="2" charset="2"/>
              <a:buChar char="Ø"/>
            </a:pPr>
            <a:r>
              <a:rPr lang="nl-NL" sz="2400" dirty="0" err="1">
                <a:latin typeface="Lucida Sans Unicode" panose="020B0602030504020204" pitchFamily="34" charset="0"/>
                <a:cs typeface="Lucida Sans Unicode" panose="020B0602030504020204" pitchFamily="34" charset="0"/>
              </a:rPr>
              <a:t>Profielvak</a:t>
            </a:r>
            <a:r>
              <a:rPr lang="nl-NL" sz="2400" dirty="0">
                <a:latin typeface="Lucida Sans Unicode" panose="020B0602030504020204" pitchFamily="34" charset="0"/>
                <a:cs typeface="Lucida Sans Unicode" panose="020B0602030504020204" pitchFamily="34" charset="0"/>
              </a:rPr>
              <a:t>: wiskunde</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Keuze uit biologie en NaSk1</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Aanvullen met 2 vrije keuze vakken</a:t>
            </a:r>
          </a:p>
        </p:txBody>
      </p:sp>
      <p:sp>
        <p:nvSpPr>
          <p:cNvPr id="4" name="Text Box 8">
            <a:extLst>
              <a:ext uri="{FF2B5EF4-FFF2-40B4-BE49-F238E27FC236}">
                <a16:creationId xmlns:a16="http://schemas.microsoft.com/office/drawing/2014/main" id="{69436BE8-B3B0-4964-8EDE-736DE6A77D79}"/>
              </a:ext>
            </a:extLst>
          </p:cNvPr>
          <p:cNvSpPr txBox="1">
            <a:spLocks noChangeArrowheads="1"/>
          </p:cNvSpPr>
          <p:nvPr/>
        </p:nvSpPr>
        <p:spPr bwMode="auto">
          <a:xfrm>
            <a:off x="3851920" y="4163089"/>
            <a:ext cx="5112568" cy="25545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nl-NL" altLang="nl-NL" sz="2000" b="1" dirty="0">
                <a:solidFill>
                  <a:srgbClr val="DC006A"/>
                </a:solidFill>
                <a:latin typeface="Segoe Script" panose="020B0504020000000003" pitchFamily="34" charset="0"/>
                <a:ea typeface="Verdana" panose="020B0604030504040204" pitchFamily="34" charset="0"/>
                <a:cs typeface="Verdana" panose="020B0604030504040204" pitchFamily="34" charset="0"/>
              </a:rPr>
              <a:t>Wat kun je met…groen (landbouw)?</a:t>
            </a:r>
          </a:p>
          <a:p>
            <a:pPr eaLnBrk="1" hangingPunct="1">
              <a:spcBef>
                <a:spcPct val="0"/>
              </a:spcBef>
              <a:buFontTx/>
              <a:buNone/>
            </a:pPr>
            <a:endParaRPr lang="nl-NL" altLang="nl-NL" sz="2000" b="1" dirty="0">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Vee/zuivel/akker/bos</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Milieu</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Levensmiddelen</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Dieren</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Outdoor</a:t>
            </a:r>
          </a:p>
          <a:p>
            <a:pPr marL="342900" indent="-342900" eaLnBrk="1" hangingPunct="1">
              <a:spcBef>
                <a:spcPct val="0"/>
              </a:spcBef>
              <a:buClr>
                <a:srgbClr val="DC006A"/>
              </a:buClr>
              <a:buFont typeface="Wingdings" panose="05000000000000000000" pitchFamily="2" charset="2"/>
              <a:buChar char="ü"/>
            </a:pPr>
            <a:r>
              <a:rPr lang="nl-NL" altLang="nl-NL" sz="2000" dirty="0">
                <a:latin typeface="Verdana" panose="020B0604030504040204" pitchFamily="34" charset="0"/>
                <a:ea typeface="Verdana" panose="020B0604030504040204" pitchFamily="34" charset="0"/>
                <a:cs typeface="Verdana" panose="020B0604030504040204" pitchFamily="34" charset="0"/>
              </a:rPr>
              <a:t>Natuur en design </a:t>
            </a:r>
          </a:p>
        </p:txBody>
      </p:sp>
    </p:spTree>
    <p:extLst>
      <p:ext uri="{BB962C8B-B14F-4D97-AF65-F5344CB8AC3E}">
        <p14:creationId xmlns:p14="http://schemas.microsoft.com/office/powerpoint/2010/main" val="314806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EDDF55-0DAB-4FB7-AE27-B720C09DBB50}"/>
              </a:ext>
            </a:extLst>
          </p:cNvPr>
          <p:cNvSpPr>
            <a:spLocks noGrp="1"/>
          </p:cNvSpPr>
          <p:nvPr>
            <p:ph type="title"/>
          </p:nvPr>
        </p:nvSpPr>
        <p:spPr/>
        <p:txBody>
          <a:bodyPr/>
          <a:lstStyle/>
          <a:p>
            <a:r>
              <a:rPr lang="nl-NL" b="1" dirty="0">
                <a:latin typeface="Lucida Sans Unicode" panose="020B0602030504020204" pitchFamily="34" charset="0"/>
                <a:cs typeface="Lucida Sans Unicode" panose="020B0602030504020204" pitchFamily="34" charset="0"/>
              </a:rPr>
              <a:t>Aansluiting op de HAVO</a:t>
            </a:r>
            <a:endParaRPr lang="nl-NL" dirty="0">
              <a:latin typeface="Lucida Sans Unicode" panose="020B0602030504020204" pitchFamily="34" charset="0"/>
              <a:cs typeface="Lucida Sans Unicode" panose="020B0602030504020204" pitchFamily="34" charset="0"/>
            </a:endParaRPr>
          </a:p>
        </p:txBody>
      </p:sp>
      <p:sp>
        <p:nvSpPr>
          <p:cNvPr id="3" name="Tijdelijke aanduiding voor inhoud 2">
            <a:extLst>
              <a:ext uri="{FF2B5EF4-FFF2-40B4-BE49-F238E27FC236}">
                <a16:creationId xmlns:a16="http://schemas.microsoft.com/office/drawing/2014/main" id="{0FE96C12-CEC7-4821-9E10-B85F331AD65F}"/>
              </a:ext>
            </a:extLst>
          </p:cNvPr>
          <p:cNvSpPr>
            <a:spLocks noGrp="1"/>
          </p:cNvSpPr>
          <p:nvPr>
            <p:ph idx="1"/>
          </p:nvPr>
        </p:nvSpPr>
        <p:spPr/>
        <p:txBody>
          <a:bodyPr>
            <a:normAutofit/>
          </a:bodyPr>
          <a:lstStyle/>
          <a:p>
            <a:pPr>
              <a:buFont typeface="Wingdings" panose="05000000000000000000" pitchFamily="2" charset="2"/>
              <a:buChar char="Ø"/>
            </a:pPr>
            <a:r>
              <a:rPr lang="nl-NL" sz="1900" dirty="0">
                <a:latin typeface="Lucida Sans Unicode" panose="020B0602030504020204" pitchFamily="34" charset="0"/>
                <a:cs typeface="Lucida Sans Unicode" panose="020B0602030504020204" pitchFamily="34" charset="0"/>
              </a:rPr>
              <a:t>Bij het kiezen van een profiel moet aangegeven worden of er een wens is om door te stromen naar HAVO</a:t>
            </a:r>
          </a:p>
          <a:p>
            <a:pPr>
              <a:buFont typeface="Wingdings" panose="05000000000000000000" pitchFamily="2" charset="2"/>
              <a:buChar char="Ø"/>
            </a:pPr>
            <a:r>
              <a:rPr lang="nl-NL" sz="1900" dirty="0">
                <a:latin typeface="Lucida Sans Unicode" panose="020B0602030504020204" pitchFamily="34" charset="0"/>
                <a:cs typeface="Lucida Sans Unicode" panose="020B0602030504020204" pitchFamily="34" charset="0"/>
              </a:rPr>
              <a:t>De vakken waarin examen zijn gedaan sluiten aan op een HAVO-profiel</a:t>
            </a:r>
          </a:p>
          <a:p>
            <a:pPr>
              <a:buFont typeface="Wingdings" panose="05000000000000000000" pitchFamily="2" charset="2"/>
              <a:buChar char="Ø"/>
            </a:pPr>
            <a:r>
              <a:rPr lang="nl-NL" sz="1900" dirty="0">
                <a:latin typeface="Lucida Sans Unicode" panose="020B0602030504020204" pitchFamily="34" charset="0"/>
                <a:cs typeface="Lucida Sans Unicode" panose="020B0602030504020204" pitchFamily="34" charset="0"/>
              </a:rPr>
              <a:t>In het bezit van een VMBO-TL diploma</a:t>
            </a:r>
          </a:p>
          <a:p>
            <a:pPr>
              <a:buFont typeface="Wingdings" panose="05000000000000000000" pitchFamily="2" charset="2"/>
              <a:buChar char="Ø"/>
            </a:pPr>
            <a:r>
              <a:rPr lang="nl-NL" sz="1900" dirty="0">
                <a:latin typeface="Lucida Sans Unicode" panose="020B0602030504020204" pitchFamily="34" charset="0"/>
                <a:cs typeface="Lucida Sans Unicode" panose="020B0602030504020204" pitchFamily="34" charset="0"/>
              </a:rPr>
              <a:t>de school voor VMBO-TL adviseert positief ten aanzien van dit vervolg van de opleiding van de leerling</a:t>
            </a:r>
          </a:p>
          <a:p>
            <a:pPr marL="0" indent="0">
              <a:buNone/>
            </a:pPr>
            <a:endParaRPr lang="nl-NL" sz="1900" dirty="0">
              <a:latin typeface="Lucida Sans Unicode" panose="020B0602030504020204" pitchFamily="34" charset="0"/>
              <a:cs typeface="Lucida Sans Unicode" panose="020B0602030504020204" pitchFamily="34" charset="0"/>
            </a:endParaRPr>
          </a:p>
          <a:p>
            <a:pPr marL="0" indent="0">
              <a:buNone/>
            </a:pPr>
            <a:endParaRPr lang="nl-NL" dirty="0"/>
          </a:p>
        </p:txBody>
      </p:sp>
    </p:spTree>
    <p:extLst>
      <p:ext uri="{BB962C8B-B14F-4D97-AF65-F5344CB8AC3E}">
        <p14:creationId xmlns:p14="http://schemas.microsoft.com/office/powerpoint/2010/main" val="1933193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08C02-A7F6-4B20-B80F-9A7CABDC170E}"/>
              </a:ext>
            </a:extLst>
          </p:cNvPr>
          <p:cNvSpPr>
            <a:spLocks noGrp="1"/>
          </p:cNvSpPr>
          <p:nvPr>
            <p:ph type="title"/>
          </p:nvPr>
        </p:nvSpPr>
        <p:spPr/>
        <p:txBody>
          <a:bodyPr/>
          <a:lstStyle/>
          <a:p>
            <a:r>
              <a:rPr lang="nl-NL" b="1" dirty="0">
                <a:latin typeface="Lucida Sans Unicode" panose="020B0602030504020204" pitchFamily="34" charset="0"/>
                <a:cs typeface="Lucida Sans Unicode" panose="020B0602030504020204" pitchFamily="34" charset="0"/>
              </a:rPr>
              <a:t>Tijdpad</a:t>
            </a:r>
          </a:p>
        </p:txBody>
      </p:sp>
      <p:graphicFrame>
        <p:nvGraphicFramePr>
          <p:cNvPr id="4" name="Tijdelijke aanduiding voor inhoud 3">
            <a:extLst>
              <a:ext uri="{FF2B5EF4-FFF2-40B4-BE49-F238E27FC236}">
                <a16:creationId xmlns:a16="http://schemas.microsoft.com/office/drawing/2014/main" id="{320AA49C-B547-4C15-A70D-43CD27B3F125}"/>
              </a:ext>
            </a:extLst>
          </p:cNvPr>
          <p:cNvGraphicFramePr>
            <a:graphicFrameLocks noGrp="1"/>
          </p:cNvGraphicFramePr>
          <p:nvPr>
            <p:ph idx="1"/>
            <p:extLst>
              <p:ext uri="{D42A27DB-BD31-4B8C-83A1-F6EECF244321}">
                <p14:modId xmlns:p14="http://schemas.microsoft.com/office/powerpoint/2010/main" val="2950170986"/>
              </p:ext>
            </p:extLst>
          </p:nvPr>
        </p:nvGraphicFramePr>
        <p:xfrm>
          <a:off x="611560" y="2348880"/>
          <a:ext cx="7848871" cy="3960438"/>
        </p:xfrm>
        <a:graphic>
          <a:graphicData uri="http://schemas.openxmlformats.org/drawingml/2006/table">
            <a:tbl>
              <a:tblPr firstRow="1" firstCol="1" bandRow="1">
                <a:tableStyleId>{5C22544A-7EE6-4342-B048-85BDC9FD1C3A}</a:tableStyleId>
              </a:tblPr>
              <a:tblGrid>
                <a:gridCol w="1380856">
                  <a:extLst>
                    <a:ext uri="{9D8B030D-6E8A-4147-A177-3AD203B41FA5}">
                      <a16:colId xmlns:a16="http://schemas.microsoft.com/office/drawing/2014/main" val="1864251641"/>
                    </a:ext>
                  </a:extLst>
                </a:gridCol>
                <a:gridCol w="2580584">
                  <a:extLst>
                    <a:ext uri="{9D8B030D-6E8A-4147-A177-3AD203B41FA5}">
                      <a16:colId xmlns:a16="http://schemas.microsoft.com/office/drawing/2014/main" val="3201623677"/>
                    </a:ext>
                  </a:extLst>
                </a:gridCol>
                <a:gridCol w="2375264">
                  <a:extLst>
                    <a:ext uri="{9D8B030D-6E8A-4147-A177-3AD203B41FA5}">
                      <a16:colId xmlns:a16="http://schemas.microsoft.com/office/drawing/2014/main" val="581269985"/>
                    </a:ext>
                  </a:extLst>
                </a:gridCol>
                <a:gridCol w="1512167">
                  <a:extLst>
                    <a:ext uri="{9D8B030D-6E8A-4147-A177-3AD203B41FA5}">
                      <a16:colId xmlns:a16="http://schemas.microsoft.com/office/drawing/2014/main" val="1342597285"/>
                    </a:ext>
                  </a:extLst>
                </a:gridCol>
              </a:tblGrid>
              <a:tr h="840093">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Wanneer</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Exacte datum</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Wat </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Informatie</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extLst>
                  <a:ext uri="{0D108BD9-81ED-4DB2-BD59-A6C34878D82A}">
                    <a16:rowId xmlns:a16="http://schemas.microsoft.com/office/drawing/2014/main" val="3804769246"/>
                  </a:ext>
                </a:extLst>
              </a:tr>
              <a:tr h="240026">
                <a:tc rowSpan="3">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Februari</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28 januari 20.00 uur</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Informatieavond</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 Online</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extLst>
                  <a:ext uri="{0D108BD9-81ED-4DB2-BD59-A6C34878D82A}">
                    <a16:rowId xmlns:a16="http://schemas.microsoft.com/office/drawing/2014/main" val="2327791542"/>
                  </a:ext>
                </a:extLst>
              </a:tr>
              <a:tr h="1200133">
                <a:tc vMerge="1">
                  <a:txBody>
                    <a:bodyPr/>
                    <a:lstStyle/>
                    <a:p>
                      <a:endParaRPr lang="nl-NL"/>
                    </a:p>
                  </a:txBody>
                  <a:tcPr/>
                </a:tc>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Week 6. Uiterlijk 12 februari</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Inname </a:t>
                      </a:r>
                      <a:r>
                        <a:rPr lang="nl-NL" sz="1200" dirty="0" err="1">
                          <a:effectLst/>
                          <a:latin typeface="Lucida Sans Unicode" panose="020B0602030504020204" pitchFamily="34" charset="0"/>
                          <a:cs typeface="Lucida Sans Unicode" panose="020B0602030504020204" pitchFamily="34" charset="0"/>
                        </a:rPr>
                        <a:t>vakkeuze</a:t>
                      </a:r>
                      <a:r>
                        <a:rPr lang="nl-NL" sz="1200" dirty="0">
                          <a:effectLst/>
                          <a:latin typeface="Lucida Sans Unicode" panose="020B0602030504020204" pitchFamily="34" charset="0"/>
                          <a:cs typeface="Lucida Sans Unicode" panose="020B0602030504020204" pitchFamily="34" charset="0"/>
                        </a:rPr>
                        <a:t> formulieren door coaches, digitaal</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Dit is de definitieve opgave van het vakkenpakket. </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extLst>
                  <a:ext uri="{0D108BD9-81ED-4DB2-BD59-A6C34878D82A}">
                    <a16:rowId xmlns:a16="http://schemas.microsoft.com/office/drawing/2014/main" val="1113561724"/>
                  </a:ext>
                </a:extLst>
              </a:tr>
              <a:tr h="1200133">
                <a:tc vMerge="1">
                  <a:txBody>
                    <a:bodyPr/>
                    <a:lstStyle/>
                    <a:p>
                      <a:endParaRPr lang="nl-NL"/>
                    </a:p>
                  </a:txBody>
                  <a:tcPr/>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Week 7 tm 9</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Periode van controle, overleg en terugkoppeling naar ouders/verzorgers en leerlingen door de bovenbouw coördinatie </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lnSpc>
                          <a:spcPct val="115000"/>
                        </a:lnSpc>
                        <a:spcAft>
                          <a:spcPts val="1000"/>
                        </a:spcAft>
                      </a:pPr>
                      <a:r>
                        <a:rPr lang="nl-NL" sz="1200">
                          <a:effectLst/>
                          <a:latin typeface="Lucida Sans Unicode" panose="020B0602030504020204" pitchFamily="34" charset="0"/>
                          <a:cs typeface="Lucida Sans Unicode" panose="020B0602030504020204" pitchFamily="34" charset="0"/>
                        </a:rPr>
                        <a:t> </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extLst>
                  <a:ext uri="{0D108BD9-81ED-4DB2-BD59-A6C34878D82A}">
                    <a16:rowId xmlns:a16="http://schemas.microsoft.com/office/drawing/2014/main" val="1790413991"/>
                  </a:ext>
                </a:extLst>
              </a:tr>
              <a:tr h="480053">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Maart</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Week 10</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a:effectLst/>
                          <a:latin typeface="Lucida Sans Unicode" panose="020B0602030504020204" pitchFamily="34" charset="0"/>
                          <a:cs typeface="Lucida Sans Unicode" panose="020B0602030504020204" pitchFamily="34" charset="0"/>
                        </a:rPr>
                        <a:t>Afronding en laatste terugkoppeling waar nodig</a:t>
                      </a:r>
                      <a:endParaRPr lang="nl-NL" sz="180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tc>
                  <a:txBody>
                    <a:bodyPr/>
                    <a:lstStyle/>
                    <a:p>
                      <a:pPr>
                        <a:spcAft>
                          <a:spcPts val="0"/>
                        </a:spcAft>
                      </a:pPr>
                      <a:r>
                        <a:rPr lang="nl-NL" sz="1200" dirty="0">
                          <a:effectLst/>
                          <a:latin typeface="Lucida Sans Unicode" panose="020B0602030504020204" pitchFamily="34" charset="0"/>
                          <a:cs typeface="Lucida Sans Unicode" panose="020B0602030504020204" pitchFamily="34" charset="0"/>
                        </a:rPr>
                        <a:t> </a:t>
                      </a:r>
                      <a:endParaRPr lang="nl-NL" sz="1800" dirty="0">
                        <a:effectLst/>
                        <a:latin typeface="Lucida Sans Unicode" panose="020B0602030504020204" pitchFamily="34" charset="0"/>
                        <a:ea typeface="Times New Roman" panose="02020603050405020304" pitchFamily="18" charset="0"/>
                        <a:cs typeface="Lucida Sans Unicode" panose="020B0602030504020204" pitchFamily="34" charset="0"/>
                      </a:endParaRPr>
                    </a:p>
                  </a:txBody>
                  <a:tcPr marL="68580" marR="68580" marT="0" marB="0"/>
                </a:tc>
                <a:extLst>
                  <a:ext uri="{0D108BD9-81ED-4DB2-BD59-A6C34878D82A}">
                    <a16:rowId xmlns:a16="http://schemas.microsoft.com/office/drawing/2014/main" val="3719771211"/>
                  </a:ext>
                </a:extLst>
              </a:tr>
            </a:tbl>
          </a:graphicData>
        </a:graphic>
      </p:graphicFrame>
    </p:spTree>
    <p:extLst>
      <p:ext uri="{BB962C8B-B14F-4D97-AF65-F5344CB8AC3E}">
        <p14:creationId xmlns:p14="http://schemas.microsoft.com/office/powerpoint/2010/main" val="1696823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latin typeface="Lucida Sans Unicode" panose="020B0602030504020204" pitchFamily="34" charset="0"/>
                <a:cs typeface="Lucida Sans Unicode" panose="020B0602030504020204" pitchFamily="34" charset="0"/>
              </a:rPr>
              <a:t>Opmerkingen</a:t>
            </a:r>
          </a:p>
        </p:txBody>
      </p:sp>
      <p:sp>
        <p:nvSpPr>
          <p:cNvPr id="3" name="Content Placeholder 2"/>
          <p:cNvSpPr>
            <a:spLocks noGrp="1"/>
          </p:cNvSpPr>
          <p:nvPr>
            <p:ph idx="1"/>
          </p:nvPr>
        </p:nvSpPr>
        <p:spPr>
          <a:xfrm>
            <a:off x="914400" y="2420888"/>
            <a:ext cx="7618040" cy="4104456"/>
          </a:xfrm>
        </p:spPr>
        <p:txBody>
          <a:bodyPr>
            <a:noAutofit/>
          </a:bodyPr>
          <a:lstStyle/>
          <a:p>
            <a:pPr algn="l" rtl="0" fontAlgn="base"/>
            <a:r>
              <a:rPr lang="nl-NL" sz="1400" b="0" i="0" dirty="0">
                <a:solidFill>
                  <a:srgbClr val="000000"/>
                </a:solidFill>
                <a:effectLst/>
                <a:latin typeface="Lucida Sans Unicode" panose="020B0602030504020204" pitchFamily="34" charset="0"/>
              </a:rPr>
              <a:t>Wanneer een vak door te weinig leerlingen wordt gekozen behoudt de school zich het recht dit vak niet aan te bieden. In dat geval zal school met de leerling en eventueel ouders/verzorgers kijken naar een vervangend vak.  </a:t>
            </a:r>
            <a:endParaRPr lang="nl-NL" sz="1400" b="0" i="0" dirty="0">
              <a:solidFill>
                <a:srgbClr val="000000"/>
              </a:solidFill>
              <a:effectLst/>
              <a:latin typeface="Segoe UI" panose="020B0502040204020203" pitchFamily="34" charset="0"/>
            </a:endParaRPr>
          </a:p>
          <a:p>
            <a:pPr algn="l" rtl="0" fontAlgn="base"/>
            <a:r>
              <a:rPr lang="nl-NL" sz="1400" b="0" i="0" dirty="0">
                <a:solidFill>
                  <a:srgbClr val="000000"/>
                </a:solidFill>
                <a:effectLst/>
                <a:latin typeface="Lucida Sans Unicode" panose="020B0602030504020204" pitchFamily="34" charset="0"/>
              </a:rPr>
              <a:t>Het kan voorkomen dat er een combinatie van vakken is gekozen die niet met elkaar geroosterd kunnen worden. In dit geval gaat school samen met de leerling en eventueel ouders/verzorgers in gesprek om een andere vakkenpakket te kiezen.</a:t>
            </a:r>
          </a:p>
          <a:p>
            <a:pPr fontAlgn="base"/>
            <a:r>
              <a:rPr lang="nl-NL" sz="1400" dirty="0">
                <a:solidFill>
                  <a:srgbClr val="000000"/>
                </a:solidFill>
                <a:latin typeface="Lucida Sans Unicode" panose="020B0602030504020204" pitchFamily="34" charset="0"/>
              </a:rPr>
              <a:t>Is er om een andere reden dan bovenstaand een vakkenpakketkeuze niet akkoord dan volgt er een gesprek tussen school, leerling en eventueel ouders/verzorgers  </a:t>
            </a:r>
          </a:p>
          <a:p>
            <a:pPr fontAlgn="base"/>
            <a:r>
              <a:rPr lang="nl-NL" sz="1400" dirty="0">
                <a:solidFill>
                  <a:srgbClr val="000000"/>
                </a:solidFill>
                <a:latin typeface="Lucida Sans Unicode" panose="020B0602030504020204" pitchFamily="34" charset="0"/>
              </a:rPr>
              <a:t>Als je denkt aan een doorstroom naar HAVO houdt hier dan rekening mee met het kiezen van je profiel. Deze moet aansluiten op een HAVO profiel. Gedurende het examenjaar kun je je vakkenpakket niet meer aanpassen. Als je uiteindelijk wel wil doorstromen maar je vakkenpakket sluit niet aan dan zal doorstroom heel moeilijk of onmogelijk zijn. </a:t>
            </a:r>
            <a:endParaRPr lang="nl-NL" sz="1400" dirty="0">
              <a:solidFill>
                <a:srgbClr val="000000"/>
              </a:solidFill>
              <a:latin typeface="Segoe UI" panose="020B0502040204020203" pitchFamily="34" charset="0"/>
            </a:endParaRPr>
          </a:p>
          <a:p>
            <a:pPr fontAlgn="base"/>
            <a:endParaRPr lang="nl-NL" sz="1400" dirty="0">
              <a:solidFill>
                <a:srgbClr val="000000"/>
              </a:solidFill>
              <a:latin typeface="Segoe UI" panose="020B0502040204020203" pitchFamily="34" charset="0"/>
            </a:endParaRPr>
          </a:p>
          <a:p>
            <a:pPr algn="l" rtl="0" fontAlgn="base"/>
            <a:endParaRPr lang="nl-NL" sz="1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500570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latin typeface="Lucida Sans Unicode" panose="020B0602030504020204" pitchFamily="34" charset="0"/>
                <a:cs typeface="Lucida Sans Unicode" panose="020B0602030504020204" pitchFamily="34" charset="0"/>
              </a:rPr>
              <a:t>Vragen?</a:t>
            </a:r>
          </a:p>
        </p:txBody>
      </p:sp>
      <p:sp>
        <p:nvSpPr>
          <p:cNvPr id="3" name="Content Placeholder 2"/>
          <p:cNvSpPr>
            <a:spLocks noGrp="1"/>
          </p:cNvSpPr>
          <p:nvPr>
            <p:ph idx="1"/>
          </p:nvPr>
        </p:nvSpPr>
        <p:spPr/>
        <p:txBody>
          <a:bodyPr/>
          <a:lstStyle/>
          <a:p>
            <a:endParaRPr lang="nl-NL" dirty="0"/>
          </a:p>
        </p:txBody>
      </p:sp>
    </p:spTree>
    <p:extLst>
      <p:ext uri="{BB962C8B-B14F-4D97-AF65-F5344CB8AC3E}">
        <p14:creationId xmlns:p14="http://schemas.microsoft.com/office/powerpoint/2010/main" val="1925577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08720"/>
            <a:ext cx="6343672" cy="709865"/>
          </a:xfrm>
        </p:spPr>
        <p:txBody>
          <a:bodyPr/>
          <a:lstStyle/>
          <a:p>
            <a:r>
              <a:rPr lang="nl-NL" b="1" dirty="0">
                <a:latin typeface="Lucida Sans Unicode" panose="020B0602030504020204" pitchFamily="34" charset="0"/>
                <a:cs typeface="Lucida Sans Unicode" panose="020B0602030504020204" pitchFamily="34" charset="0"/>
              </a:rPr>
              <a:t>Onderwerpen</a:t>
            </a:r>
          </a:p>
        </p:txBody>
      </p:sp>
      <p:sp>
        <p:nvSpPr>
          <p:cNvPr id="3" name="Content Placeholder 2"/>
          <p:cNvSpPr>
            <a:spLocks noGrp="1"/>
          </p:cNvSpPr>
          <p:nvPr>
            <p:ph idx="1"/>
          </p:nvPr>
        </p:nvSpPr>
        <p:spPr>
          <a:xfrm>
            <a:off x="899592" y="1618585"/>
            <a:ext cx="8229600" cy="4906759"/>
          </a:xfrm>
        </p:spPr>
        <p:txBody>
          <a:bodyPr>
            <a:normAutofit fontScale="70000" lnSpcReduction="20000"/>
          </a:bodyPr>
          <a:lstStyle/>
          <a:p>
            <a:pPr>
              <a:buFont typeface="Wingdings" panose="05000000000000000000" pitchFamily="2" charset="2"/>
              <a:buChar char="Ø"/>
            </a:pPr>
            <a:endParaRPr lang="nl-NL" sz="2800" dirty="0"/>
          </a:p>
          <a:p>
            <a:pPr>
              <a:buFont typeface="Wingdings" panose="05000000000000000000" pitchFamily="2" charset="2"/>
              <a:buChar char="Ø"/>
            </a:pPr>
            <a:endParaRPr lang="nl-NL" sz="2800" dirty="0"/>
          </a:p>
          <a:p>
            <a:pPr>
              <a:buFont typeface="Wingdings" panose="05000000000000000000" pitchFamily="2" charset="2"/>
              <a:buChar char="Ø"/>
            </a:pPr>
            <a:r>
              <a:rPr lang="nl-NL" sz="3800" dirty="0">
                <a:latin typeface="Lucida Sans Unicode" panose="020B0602030504020204" pitchFamily="34" charset="0"/>
                <a:cs typeface="Lucida Sans Unicode" panose="020B0602030504020204" pitchFamily="34" charset="0"/>
              </a:rPr>
              <a:t>(Vak) keuzeproces</a:t>
            </a:r>
          </a:p>
          <a:p>
            <a:pPr>
              <a:buFont typeface="Wingdings" panose="05000000000000000000" pitchFamily="2" charset="2"/>
              <a:buChar char="Ø"/>
            </a:pPr>
            <a:r>
              <a:rPr lang="nl-NL" sz="3800" dirty="0">
                <a:latin typeface="Lucida Sans Unicode" panose="020B0602030504020204" pitchFamily="34" charset="0"/>
                <a:cs typeface="Lucida Sans Unicode" panose="020B0602030504020204" pitchFamily="34" charset="0"/>
              </a:rPr>
              <a:t>Routes</a:t>
            </a:r>
          </a:p>
          <a:p>
            <a:pPr>
              <a:buFont typeface="Wingdings" panose="05000000000000000000" pitchFamily="2" charset="2"/>
              <a:buChar char="Ø"/>
            </a:pPr>
            <a:r>
              <a:rPr lang="nl-NL" sz="3800" dirty="0">
                <a:latin typeface="Lucida Sans Unicode" panose="020B0602030504020204" pitchFamily="34" charset="0"/>
                <a:cs typeface="Lucida Sans Unicode" panose="020B0602030504020204" pitchFamily="34" charset="0"/>
              </a:rPr>
              <a:t>Bovenbouw VMBO-TL</a:t>
            </a:r>
          </a:p>
          <a:p>
            <a:pPr lvl="1">
              <a:buFont typeface="Verdana" panose="020B0604030504040204" pitchFamily="34" charset="0"/>
              <a:buChar char="–"/>
            </a:pPr>
            <a:r>
              <a:rPr lang="nl-NL" sz="3800" dirty="0">
                <a:latin typeface="Lucida Sans Unicode" panose="020B0602030504020204" pitchFamily="34" charset="0"/>
                <a:cs typeface="Lucida Sans Unicode" panose="020B0602030504020204" pitchFamily="34" charset="0"/>
              </a:rPr>
              <a:t>Het vakkenpakket</a:t>
            </a:r>
          </a:p>
          <a:p>
            <a:pPr lvl="1">
              <a:buFont typeface="Verdana" panose="020B0604030504040204" pitchFamily="34" charset="0"/>
              <a:buChar char="–"/>
            </a:pPr>
            <a:r>
              <a:rPr lang="nl-NL" sz="3800" dirty="0">
                <a:latin typeface="Lucida Sans Unicode" panose="020B0602030504020204" pitchFamily="34" charset="0"/>
                <a:cs typeface="Lucida Sans Unicode" panose="020B0602030504020204" pitchFamily="34" charset="0"/>
              </a:rPr>
              <a:t>Het gemeenschappelijke deel</a:t>
            </a:r>
          </a:p>
          <a:p>
            <a:pPr lvl="1">
              <a:buFont typeface="Verdana" panose="020B0604030504040204" pitchFamily="34" charset="0"/>
              <a:buChar char="–"/>
            </a:pPr>
            <a:r>
              <a:rPr lang="nl-NL" sz="3800" dirty="0">
                <a:latin typeface="Lucida Sans Unicode" panose="020B0602030504020204" pitchFamily="34" charset="0"/>
                <a:cs typeface="Lucida Sans Unicode" panose="020B0602030504020204" pitchFamily="34" charset="0"/>
              </a:rPr>
              <a:t>De profielen</a:t>
            </a:r>
          </a:p>
          <a:p>
            <a:pPr>
              <a:buFont typeface="Wingdings" panose="05000000000000000000" pitchFamily="2" charset="2"/>
              <a:buChar char="Ø"/>
            </a:pPr>
            <a:r>
              <a:rPr lang="nl-NL" sz="3800" dirty="0">
                <a:latin typeface="Lucida Sans Unicode" panose="020B0602030504020204" pitchFamily="34" charset="0"/>
                <a:cs typeface="Lucida Sans Unicode" panose="020B0602030504020204" pitchFamily="34" charset="0"/>
              </a:rPr>
              <a:t>Aansluiting op de HAVO</a:t>
            </a:r>
          </a:p>
          <a:p>
            <a:pPr>
              <a:buFont typeface="Wingdings" panose="05000000000000000000" pitchFamily="2" charset="2"/>
              <a:buChar char="Ø"/>
            </a:pPr>
            <a:r>
              <a:rPr lang="nl-NL" sz="3800" dirty="0">
                <a:latin typeface="Lucida Sans Unicode" panose="020B0602030504020204" pitchFamily="34" charset="0"/>
                <a:cs typeface="Lucida Sans Unicode" panose="020B0602030504020204" pitchFamily="34" charset="0"/>
              </a:rPr>
              <a:t>Tijdpad</a:t>
            </a:r>
          </a:p>
          <a:p>
            <a:pPr>
              <a:buFont typeface="Wingdings" panose="05000000000000000000" pitchFamily="2" charset="2"/>
              <a:buChar char="Ø"/>
            </a:pPr>
            <a:r>
              <a:rPr lang="nl-NL" sz="3800" dirty="0">
                <a:latin typeface="Lucida Sans Unicode" panose="020B0602030504020204" pitchFamily="34" charset="0"/>
                <a:cs typeface="Lucida Sans Unicode" panose="020B0602030504020204" pitchFamily="34" charset="0"/>
              </a:rPr>
              <a:t>Opmerkingen</a:t>
            </a:r>
          </a:p>
        </p:txBody>
      </p:sp>
    </p:spTree>
    <p:extLst>
      <p:ext uri="{BB962C8B-B14F-4D97-AF65-F5344CB8AC3E}">
        <p14:creationId xmlns:p14="http://schemas.microsoft.com/office/powerpoint/2010/main" val="350658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6712"/>
            <a:ext cx="8229600" cy="857250"/>
          </a:xfrm>
        </p:spPr>
        <p:txBody>
          <a:bodyPr/>
          <a:lstStyle/>
          <a:p>
            <a:r>
              <a:rPr lang="nl-NL" b="1" dirty="0">
                <a:latin typeface="Lucida Sans Unicode" panose="020B0602030504020204" pitchFamily="34" charset="0"/>
                <a:cs typeface="Lucida Sans Unicode" panose="020B0602030504020204" pitchFamily="34" charset="0"/>
              </a:rPr>
              <a:t>(Vak)keuzeproces</a:t>
            </a:r>
          </a:p>
        </p:txBody>
      </p:sp>
      <p:sp>
        <p:nvSpPr>
          <p:cNvPr id="3" name="Content Placeholder 2"/>
          <p:cNvSpPr>
            <a:spLocks noGrp="1"/>
          </p:cNvSpPr>
          <p:nvPr>
            <p:ph idx="1"/>
          </p:nvPr>
        </p:nvSpPr>
        <p:spPr>
          <a:xfrm>
            <a:off x="899414" y="1772816"/>
            <a:ext cx="7561018" cy="4104456"/>
          </a:xfrm>
        </p:spPr>
        <p:txBody>
          <a:bodyPr>
            <a:normAutofit fontScale="77500" lnSpcReduction="20000"/>
          </a:bodyPr>
          <a:lstStyle/>
          <a:p>
            <a:pPr marL="0" indent="0">
              <a:buNone/>
            </a:pPr>
            <a:endParaRPr lang="nl-NL" sz="2800" dirty="0"/>
          </a:p>
          <a:p>
            <a:pPr marL="0" indent="0">
              <a:buNone/>
            </a:pPr>
            <a:endParaRPr lang="nl-NL" sz="2800" dirty="0"/>
          </a:p>
          <a:p>
            <a:pPr marL="0" indent="0">
              <a:buNone/>
            </a:pPr>
            <a:r>
              <a:rPr lang="nl-NL" sz="2800" dirty="0">
                <a:latin typeface="Lucida Sans Unicode" panose="020B0602030504020204" pitchFamily="34" charset="0"/>
                <a:cs typeface="Lucida Sans Unicode" panose="020B0602030504020204" pitchFamily="34" charset="0"/>
              </a:rPr>
              <a:t>We hopen gedurende het proces samen met de leerling antwoord te krijgen op de volgende vragen:</a:t>
            </a:r>
            <a:br>
              <a:rPr lang="nl-NL" sz="2800" dirty="0">
                <a:latin typeface="Lucida Sans Unicode" panose="020B0602030504020204" pitchFamily="34" charset="0"/>
                <a:cs typeface="Lucida Sans Unicode" panose="020B0602030504020204" pitchFamily="34" charset="0"/>
              </a:rPr>
            </a:br>
            <a:endParaRPr lang="nl-NL" sz="2800" dirty="0">
              <a:latin typeface="Lucida Sans Unicode" panose="020B0602030504020204" pitchFamily="34" charset="0"/>
              <a:cs typeface="Lucida Sans Unicode" panose="020B0602030504020204" pitchFamily="34" charset="0"/>
            </a:endParaRPr>
          </a:p>
          <a:p>
            <a:pPr>
              <a:buFont typeface="Wingdings" panose="05000000000000000000" pitchFamily="2" charset="2"/>
              <a:buChar char="ü"/>
            </a:pPr>
            <a:r>
              <a:rPr lang="nl-NL" sz="2800" dirty="0">
                <a:latin typeface="Lucida Sans Unicode" panose="020B0602030504020204" pitchFamily="34" charset="0"/>
                <a:cs typeface="Lucida Sans Unicode" panose="020B0602030504020204" pitchFamily="34" charset="0"/>
              </a:rPr>
              <a:t>Wat is je droombaan?</a:t>
            </a:r>
          </a:p>
          <a:p>
            <a:pPr>
              <a:buFont typeface="Wingdings" panose="05000000000000000000" pitchFamily="2" charset="2"/>
              <a:buChar char="ü"/>
            </a:pPr>
            <a:r>
              <a:rPr lang="nl-NL" sz="2800" dirty="0">
                <a:latin typeface="Lucida Sans Unicode" panose="020B0602030504020204" pitchFamily="34" charset="0"/>
                <a:cs typeface="Lucida Sans Unicode" panose="020B0602030504020204" pitchFamily="34" charset="0"/>
              </a:rPr>
              <a:t>Waar ben je goed in? Wat zijn je talenten?</a:t>
            </a:r>
          </a:p>
          <a:p>
            <a:pPr>
              <a:buFont typeface="Wingdings" panose="05000000000000000000" pitchFamily="2" charset="2"/>
              <a:buChar char="ü"/>
            </a:pPr>
            <a:r>
              <a:rPr lang="nl-NL" sz="2800" dirty="0">
                <a:latin typeface="Lucida Sans Unicode" panose="020B0602030504020204" pitchFamily="34" charset="0"/>
                <a:cs typeface="Lucida Sans Unicode" panose="020B0602030504020204" pitchFamily="34" charset="0"/>
              </a:rPr>
              <a:t>Wat zijn je interesses?</a:t>
            </a:r>
          </a:p>
          <a:p>
            <a:pPr>
              <a:buFont typeface="Wingdings" panose="05000000000000000000" pitchFamily="2" charset="2"/>
              <a:buChar char="ü"/>
            </a:pPr>
            <a:r>
              <a:rPr lang="nl-NL" sz="2800" dirty="0">
                <a:latin typeface="Lucida Sans Unicode" panose="020B0602030504020204" pitchFamily="34" charset="0"/>
                <a:cs typeface="Lucida Sans Unicode" panose="020B0602030504020204" pitchFamily="34" charset="0"/>
              </a:rPr>
              <a:t>Hoe maak je de beste keuze voor een profiel?</a:t>
            </a:r>
          </a:p>
          <a:p>
            <a:pPr>
              <a:buFont typeface="Wingdings" panose="05000000000000000000" pitchFamily="2" charset="2"/>
              <a:buChar char="ü"/>
            </a:pPr>
            <a:r>
              <a:rPr lang="nl-NL" sz="2800" dirty="0">
                <a:latin typeface="Lucida Sans Unicode" panose="020B0602030504020204" pitchFamily="34" charset="0"/>
                <a:cs typeface="Lucida Sans Unicode" panose="020B0602030504020204" pitchFamily="34" charset="0"/>
              </a:rPr>
              <a:t>Welk profiel kies je?</a:t>
            </a:r>
          </a:p>
          <a:p>
            <a:pPr>
              <a:buFont typeface="Wingdings" panose="05000000000000000000" pitchFamily="2" charset="2"/>
              <a:buChar char="ü"/>
            </a:pPr>
            <a:r>
              <a:rPr lang="nl-NL" sz="2800" dirty="0">
                <a:latin typeface="Lucida Sans Unicode" panose="020B0602030504020204" pitchFamily="34" charset="0"/>
                <a:cs typeface="Lucida Sans Unicode" panose="020B0602030504020204" pitchFamily="34" charset="0"/>
              </a:rPr>
              <a:t>Welk vakkenpakket kies je?</a:t>
            </a:r>
          </a:p>
        </p:txBody>
      </p:sp>
    </p:spTree>
    <p:extLst>
      <p:ext uri="{BB962C8B-B14F-4D97-AF65-F5344CB8AC3E}">
        <p14:creationId xmlns:p14="http://schemas.microsoft.com/office/powerpoint/2010/main" val="31414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hthoek 5"/>
          <p:cNvSpPr>
            <a:spLocks noChangeArrowheads="1"/>
          </p:cNvSpPr>
          <p:nvPr/>
        </p:nvSpPr>
        <p:spPr bwMode="auto">
          <a:xfrm>
            <a:off x="0" y="214313"/>
            <a:ext cx="184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endParaRPr lang="nl-NL" altLang="nl-NL">
              <a:solidFill>
                <a:srgbClr val="FF0000"/>
              </a:solidFill>
              <a:latin typeface="Lucida Sans Unicode" pitchFamily="34" charset="0"/>
            </a:endParaRPr>
          </a:p>
        </p:txBody>
      </p:sp>
      <p:sp>
        <p:nvSpPr>
          <p:cNvPr id="396294" name="Text Box 6"/>
          <p:cNvSpPr txBox="1">
            <a:spLocks noChangeArrowheads="1"/>
          </p:cNvSpPr>
          <p:nvPr/>
        </p:nvSpPr>
        <p:spPr bwMode="auto">
          <a:xfrm>
            <a:off x="728662" y="811671"/>
            <a:ext cx="8415338" cy="800219"/>
          </a:xfrm>
          <a:prstGeom prst="rect">
            <a:avLst/>
          </a:prstGeom>
          <a:noFill/>
          <a:ln>
            <a:noFill/>
          </a:ln>
          <a:effectLst/>
        </p:spPr>
        <p:txBody>
          <a:bodyPr>
            <a:spAutoFit/>
          </a:bodyPr>
          <a:lstStyle/>
          <a:p>
            <a:pPr eaLnBrk="0" hangingPunct="0">
              <a:spcBef>
                <a:spcPct val="50000"/>
              </a:spcBef>
              <a:defRPr/>
            </a:pPr>
            <a:r>
              <a:rPr lang="nl-NL" sz="2400" b="1" dirty="0">
                <a:solidFill>
                  <a:srgbClr val="FF0000"/>
                </a:solidFill>
                <a:effectLst>
                  <a:outerShdw blurRad="38100" dist="38100" dir="2700000" algn="tl">
                    <a:srgbClr val="C0C0C0"/>
                  </a:outerShdw>
                </a:effectLst>
                <a:latin typeface="Lucida Sans Unicode" pitchFamily="34" charset="0"/>
              </a:rPr>
              <a:t>  </a:t>
            </a:r>
            <a:r>
              <a:rPr lang="nl-NL" sz="3200" b="1" dirty="0">
                <a:solidFill>
                  <a:schemeClr val="bg1"/>
                </a:solidFill>
                <a:latin typeface="Lucida Sans Unicode" panose="020B0602030504020204" pitchFamily="34" charset="0"/>
                <a:ea typeface="Verdana" panose="020B0604030504040204" pitchFamily="34" charset="0"/>
                <a:cs typeface="Lucida Sans Unicode" panose="020B0602030504020204" pitchFamily="34" charset="0"/>
              </a:rPr>
              <a:t>Routes</a:t>
            </a:r>
            <a:r>
              <a:rPr lang="nl-NL" sz="4600" b="1" dirty="0">
                <a:latin typeface="Verdana" panose="020B0604030504040204" pitchFamily="34" charset="0"/>
                <a:ea typeface="Verdana" panose="020B0604030504040204" pitchFamily="34" charset="0"/>
                <a:cs typeface="Verdana" panose="020B0604030504040204" pitchFamily="34" charset="0"/>
              </a:rPr>
              <a:t> </a:t>
            </a:r>
          </a:p>
        </p:txBody>
      </p:sp>
      <p:sp>
        <p:nvSpPr>
          <p:cNvPr id="4103" name="Rectangle 7"/>
          <p:cNvSpPr>
            <a:spLocks noChangeArrowheads="1"/>
          </p:cNvSpPr>
          <p:nvPr/>
        </p:nvSpPr>
        <p:spPr bwMode="auto">
          <a:xfrm>
            <a:off x="1295400" y="4495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nl-NL" altLang="nl-NL" sz="1800"/>
          </a:p>
        </p:txBody>
      </p:sp>
      <p:sp>
        <p:nvSpPr>
          <p:cNvPr id="4104" name="Rectangle 8"/>
          <p:cNvSpPr>
            <a:spLocks noChangeArrowheads="1"/>
          </p:cNvSpPr>
          <p:nvPr/>
        </p:nvSpPr>
        <p:spPr bwMode="auto">
          <a:xfrm>
            <a:off x="1371600" y="4419600"/>
            <a:ext cx="1371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nl-NL" altLang="nl-NL" sz="1800"/>
          </a:p>
        </p:txBody>
      </p:sp>
      <p:sp>
        <p:nvSpPr>
          <p:cNvPr id="396297" name="Rectangle 9"/>
          <p:cNvSpPr>
            <a:spLocks noChangeArrowheads="1"/>
          </p:cNvSpPr>
          <p:nvPr/>
        </p:nvSpPr>
        <p:spPr bwMode="auto">
          <a:xfrm>
            <a:off x="601663" y="5249863"/>
            <a:ext cx="6977062" cy="1122362"/>
          </a:xfrm>
          <a:prstGeom prst="rect">
            <a:avLst/>
          </a:prstGeom>
          <a:solidFill>
            <a:srgbClr val="FF6600"/>
          </a:solidFill>
          <a:ln w="3175">
            <a:solidFill>
              <a:srgbClr val="800080"/>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r>
              <a:rPr lang="nl-NL" altLang="nl-NL" sz="2800" b="1" dirty="0">
                <a:solidFill>
                  <a:schemeClr val="bg1"/>
                </a:solidFill>
                <a:latin typeface="Lucida Sans Unicode" pitchFamily="34" charset="0"/>
              </a:rPr>
              <a:t> </a:t>
            </a:r>
            <a:r>
              <a:rPr lang="nl-NL" altLang="nl-NL" sz="2800" b="1" dirty="0">
                <a:solidFill>
                  <a:srgbClr val="C00000"/>
                </a:solidFill>
                <a:latin typeface="Lucida Sans Unicode" pitchFamily="34" charset="0"/>
              </a:rPr>
              <a:t>VMBO T4</a:t>
            </a:r>
          </a:p>
          <a:p>
            <a:pPr>
              <a:spcBef>
                <a:spcPct val="0"/>
              </a:spcBef>
              <a:buFontTx/>
              <a:buNone/>
            </a:pPr>
            <a:r>
              <a:rPr lang="nl-NL" altLang="nl-NL" sz="2800" b="1" dirty="0">
                <a:solidFill>
                  <a:schemeClr val="bg1"/>
                </a:solidFill>
                <a:latin typeface="Lucida Sans Unicode" pitchFamily="34" charset="0"/>
              </a:rPr>
              <a:t> VMBO T3		 HAVO 3		  VWO 3</a:t>
            </a:r>
          </a:p>
        </p:txBody>
      </p:sp>
      <p:sp>
        <p:nvSpPr>
          <p:cNvPr id="396298" name="Rectangle 10"/>
          <p:cNvSpPr>
            <a:spLocks noChangeArrowheads="1"/>
          </p:cNvSpPr>
          <p:nvPr/>
        </p:nvSpPr>
        <p:spPr bwMode="auto">
          <a:xfrm>
            <a:off x="6348413" y="3501008"/>
            <a:ext cx="1244600" cy="1590105"/>
          </a:xfrm>
          <a:prstGeom prst="rect">
            <a:avLst/>
          </a:prstGeom>
          <a:solidFill>
            <a:srgbClr val="800080"/>
          </a:solidFill>
          <a:ln w="317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nl-NL" altLang="nl-NL" sz="2800" b="1" dirty="0">
                <a:solidFill>
                  <a:schemeClr val="bg1"/>
                </a:solidFill>
                <a:latin typeface="Lucida Sans Unicode" pitchFamily="34" charset="0"/>
              </a:rPr>
              <a:t> VWO 6 </a:t>
            </a:r>
          </a:p>
          <a:p>
            <a:pPr algn="ctr">
              <a:spcBef>
                <a:spcPct val="0"/>
              </a:spcBef>
              <a:buFontTx/>
              <a:buNone/>
            </a:pPr>
            <a:r>
              <a:rPr lang="nl-NL" altLang="nl-NL" sz="2800" b="1" dirty="0">
                <a:solidFill>
                  <a:srgbClr val="C00000"/>
                </a:solidFill>
                <a:latin typeface="Lucida Sans Unicode" pitchFamily="34" charset="0"/>
              </a:rPr>
              <a:t>VWO 5</a:t>
            </a:r>
          </a:p>
          <a:p>
            <a:pPr algn="ctr">
              <a:spcBef>
                <a:spcPct val="0"/>
              </a:spcBef>
              <a:buFontTx/>
              <a:buNone/>
            </a:pPr>
            <a:r>
              <a:rPr lang="nl-NL" altLang="nl-NL" sz="2800" b="1" dirty="0">
                <a:solidFill>
                  <a:schemeClr val="bg1"/>
                </a:solidFill>
                <a:latin typeface="Lucida Sans Unicode" pitchFamily="34" charset="0"/>
              </a:rPr>
              <a:t>VWO 4</a:t>
            </a:r>
            <a:endParaRPr lang="nl-NL" altLang="nl-NL" sz="2400" b="1" dirty="0">
              <a:solidFill>
                <a:schemeClr val="bg1"/>
              </a:solidFill>
              <a:latin typeface="Lucida Sans Unicode" pitchFamily="34" charset="0"/>
            </a:endParaRPr>
          </a:p>
        </p:txBody>
      </p:sp>
      <p:sp>
        <p:nvSpPr>
          <p:cNvPr id="396299" name="Rectangle 11"/>
          <p:cNvSpPr>
            <a:spLocks noChangeArrowheads="1"/>
          </p:cNvSpPr>
          <p:nvPr/>
        </p:nvSpPr>
        <p:spPr bwMode="auto">
          <a:xfrm>
            <a:off x="660400" y="2916238"/>
            <a:ext cx="2032000" cy="1689100"/>
          </a:xfrm>
          <a:prstGeom prst="rect">
            <a:avLst/>
          </a:prstGeom>
          <a:solidFill>
            <a:srgbClr val="99CC00"/>
          </a:solidFill>
          <a:ln w="3175">
            <a:solidFill>
              <a:srgbClr val="800080"/>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nl-NL" altLang="nl-NL" sz="2800" b="1" dirty="0">
                <a:solidFill>
                  <a:schemeClr val="bg1"/>
                </a:solidFill>
                <a:latin typeface="Lucida Sans Unicode" pitchFamily="34" charset="0"/>
              </a:rPr>
              <a:t>MBO</a:t>
            </a:r>
            <a:endParaRPr lang="nl-NL" altLang="nl-NL" sz="2400" b="1" dirty="0">
              <a:solidFill>
                <a:schemeClr val="bg1"/>
              </a:solidFill>
              <a:latin typeface="Lucida Sans Unicode" pitchFamily="34" charset="0"/>
            </a:endParaRPr>
          </a:p>
        </p:txBody>
      </p:sp>
      <p:sp>
        <p:nvSpPr>
          <p:cNvPr id="396300" name="Rectangle 12"/>
          <p:cNvSpPr>
            <a:spLocks noChangeArrowheads="1"/>
          </p:cNvSpPr>
          <p:nvPr/>
        </p:nvSpPr>
        <p:spPr bwMode="auto">
          <a:xfrm>
            <a:off x="3413125" y="2232024"/>
            <a:ext cx="1676400" cy="1122363"/>
          </a:xfrm>
          <a:prstGeom prst="rect">
            <a:avLst/>
          </a:prstGeom>
          <a:solidFill>
            <a:srgbClr val="00FFFF"/>
          </a:solidFill>
          <a:ln w="3175">
            <a:solidFill>
              <a:srgbClr val="800080"/>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nl-NL" altLang="nl-NL" sz="2800" b="1" dirty="0">
                <a:solidFill>
                  <a:schemeClr val="bg1"/>
                </a:solidFill>
                <a:latin typeface="Lucida Sans Unicode" pitchFamily="34" charset="0"/>
              </a:rPr>
              <a:t>HBO</a:t>
            </a:r>
          </a:p>
        </p:txBody>
      </p:sp>
      <p:sp>
        <p:nvSpPr>
          <p:cNvPr id="396301" name="Rectangle 13"/>
          <p:cNvSpPr>
            <a:spLocks noChangeArrowheads="1"/>
          </p:cNvSpPr>
          <p:nvPr/>
        </p:nvSpPr>
        <p:spPr bwMode="auto">
          <a:xfrm>
            <a:off x="3429000" y="3803898"/>
            <a:ext cx="1660525" cy="863352"/>
          </a:xfrm>
          <a:prstGeom prst="rect">
            <a:avLst/>
          </a:prstGeom>
          <a:solidFill>
            <a:srgbClr val="FFCC00"/>
          </a:solidFill>
          <a:ln w="3175">
            <a:solidFill>
              <a:srgbClr val="800080"/>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nl-NL" altLang="nl-NL" sz="2800" b="1" dirty="0">
                <a:solidFill>
                  <a:srgbClr val="C00000"/>
                </a:solidFill>
                <a:latin typeface="Lucida Sans Unicode" pitchFamily="34" charset="0"/>
              </a:rPr>
              <a:t>HAVO 5</a:t>
            </a:r>
          </a:p>
          <a:p>
            <a:pPr algn="ctr">
              <a:spcBef>
                <a:spcPct val="0"/>
              </a:spcBef>
              <a:buFontTx/>
              <a:buNone/>
            </a:pPr>
            <a:r>
              <a:rPr lang="nl-NL" altLang="nl-NL" sz="2800" b="1" dirty="0">
                <a:solidFill>
                  <a:schemeClr val="bg1"/>
                </a:solidFill>
                <a:latin typeface="Lucida Sans Unicode" pitchFamily="34" charset="0"/>
              </a:rPr>
              <a:t>HAVO 4</a:t>
            </a:r>
            <a:endParaRPr lang="nl-NL" altLang="nl-NL" sz="2400" b="1" dirty="0">
              <a:solidFill>
                <a:schemeClr val="bg1"/>
              </a:solidFill>
              <a:latin typeface="Lucida Sans Unicode" pitchFamily="34" charset="0"/>
            </a:endParaRPr>
          </a:p>
        </p:txBody>
      </p:sp>
      <p:sp>
        <p:nvSpPr>
          <p:cNvPr id="4110" name="Line 14"/>
          <p:cNvSpPr>
            <a:spLocks noChangeShapeType="1"/>
          </p:cNvSpPr>
          <p:nvPr/>
        </p:nvSpPr>
        <p:spPr bwMode="auto">
          <a:xfrm flipV="1">
            <a:off x="2209800" y="4800600"/>
            <a:ext cx="0" cy="381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wrap="none" anchor="ctr">
            <a:spAutoFit/>
          </a:bodyPr>
          <a:lstStyle/>
          <a:p>
            <a:endParaRPr lang="nl-NL"/>
          </a:p>
        </p:txBody>
      </p:sp>
      <p:sp>
        <p:nvSpPr>
          <p:cNvPr id="4111" name="Line 15"/>
          <p:cNvSpPr>
            <a:spLocks noChangeShapeType="1"/>
          </p:cNvSpPr>
          <p:nvPr/>
        </p:nvSpPr>
        <p:spPr bwMode="auto">
          <a:xfrm flipV="1">
            <a:off x="2133600" y="4800600"/>
            <a:ext cx="0" cy="381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ctr">
            <a:spAutoFit/>
          </a:bodyPr>
          <a:lstStyle/>
          <a:p>
            <a:endParaRPr lang="nl-NL"/>
          </a:p>
        </p:txBody>
      </p:sp>
      <p:sp>
        <p:nvSpPr>
          <p:cNvPr id="4112" name="AutoShape 16"/>
          <p:cNvSpPr>
            <a:spLocks noChangeArrowheads="1"/>
          </p:cNvSpPr>
          <p:nvPr/>
        </p:nvSpPr>
        <p:spPr bwMode="auto">
          <a:xfrm>
            <a:off x="2057400" y="4800600"/>
            <a:ext cx="76200" cy="381000"/>
          </a:xfrm>
          <a:prstGeom prst="upArrow">
            <a:avLst>
              <a:gd name="adj1" fmla="val 50000"/>
              <a:gd name="adj2" fmla="val 125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nl-NL" altLang="nl-NL" sz="1800"/>
          </a:p>
        </p:txBody>
      </p:sp>
      <p:sp>
        <p:nvSpPr>
          <p:cNvPr id="4113" name="AutoShape 17"/>
          <p:cNvSpPr>
            <a:spLocks noChangeArrowheads="1"/>
          </p:cNvSpPr>
          <p:nvPr/>
        </p:nvSpPr>
        <p:spPr bwMode="auto">
          <a:xfrm>
            <a:off x="5791200" y="4648200"/>
            <a:ext cx="1905000" cy="381000"/>
          </a:xfrm>
          <a:prstGeom prst="flowChart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nl-NL" altLang="nl-NL" sz="1800"/>
          </a:p>
        </p:txBody>
      </p:sp>
      <p:sp>
        <p:nvSpPr>
          <p:cNvPr id="4114" name="Line 18"/>
          <p:cNvSpPr>
            <a:spLocks noChangeShapeType="1"/>
          </p:cNvSpPr>
          <p:nvPr/>
        </p:nvSpPr>
        <p:spPr bwMode="auto">
          <a:xfrm flipV="1">
            <a:off x="2057400" y="1676400"/>
            <a:ext cx="0" cy="17526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ctr">
            <a:spAutoFit/>
          </a:bodyPr>
          <a:lstStyle/>
          <a:p>
            <a:endParaRPr lang="nl-NL"/>
          </a:p>
        </p:txBody>
      </p:sp>
      <p:sp>
        <p:nvSpPr>
          <p:cNvPr id="4115" name="Freeform 19"/>
          <p:cNvSpPr>
            <a:spLocks/>
          </p:cNvSpPr>
          <p:nvPr/>
        </p:nvSpPr>
        <p:spPr bwMode="auto">
          <a:xfrm>
            <a:off x="1996644" y="2589213"/>
            <a:ext cx="1262062" cy="247650"/>
          </a:xfrm>
          <a:custGeom>
            <a:avLst/>
            <a:gdLst>
              <a:gd name="T0" fmla="*/ 0 w 795"/>
              <a:gd name="T1" fmla="*/ 2147483647 h 156"/>
              <a:gd name="T2" fmla="*/ 2147483647 w 795"/>
              <a:gd name="T3" fmla="*/ 0 h 156"/>
              <a:gd name="T4" fmla="*/ 0 60000 65536"/>
              <a:gd name="T5" fmla="*/ 0 60000 65536"/>
              <a:gd name="T6" fmla="*/ 0 w 795"/>
              <a:gd name="T7" fmla="*/ 0 h 156"/>
              <a:gd name="T8" fmla="*/ 795 w 795"/>
              <a:gd name="T9" fmla="*/ 156 h 156"/>
            </a:gdLst>
            <a:ahLst/>
            <a:cxnLst>
              <a:cxn ang="T4">
                <a:pos x="T0" y="T1"/>
              </a:cxn>
              <a:cxn ang="T5">
                <a:pos x="T2" y="T3"/>
              </a:cxn>
            </a:cxnLst>
            <a:rect l="T6" t="T7" r="T8" b="T9"/>
            <a:pathLst>
              <a:path w="795" h="156">
                <a:moveTo>
                  <a:pt x="0" y="156"/>
                </a:moveTo>
                <a:lnTo>
                  <a:pt x="795" y="0"/>
                </a:lnTo>
              </a:path>
            </a:pathLst>
          </a:custGeom>
          <a:noFill/>
          <a:ln w="254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nl-NL"/>
          </a:p>
        </p:txBody>
      </p:sp>
      <p:sp>
        <p:nvSpPr>
          <p:cNvPr id="4116" name="Line 20"/>
          <p:cNvSpPr>
            <a:spLocks noChangeShapeType="1"/>
          </p:cNvSpPr>
          <p:nvPr/>
        </p:nvSpPr>
        <p:spPr bwMode="auto">
          <a:xfrm flipV="1">
            <a:off x="2133600" y="4724400"/>
            <a:ext cx="0" cy="4572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nl-NL"/>
          </a:p>
        </p:txBody>
      </p:sp>
      <p:sp>
        <p:nvSpPr>
          <p:cNvPr id="4117" name="Line 21"/>
          <p:cNvSpPr>
            <a:spLocks noChangeShapeType="1"/>
          </p:cNvSpPr>
          <p:nvPr/>
        </p:nvSpPr>
        <p:spPr bwMode="auto">
          <a:xfrm flipH="1" flipV="1">
            <a:off x="4267199" y="3429000"/>
            <a:ext cx="0" cy="3317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nl-NL"/>
          </a:p>
        </p:txBody>
      </p:sp>
      <p:sp>
        <p:nvSpPr>
          <p:cNvPr id="4118" name="Line 22"/>
          <p:cNvSpPr>
            <a:spLocks noChangeShapeType="1"/>
          </p:cNvSpPr>
          <p:nvPr/>
        </p:nvSpPr>
        <p:spPr bwMode="auto">
          <a:xfrm>
            <a:off x="5114925" y="4365104"/>
            <a:ext cx="11430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nl-NL"/>
          </a:p>
        </p:txBody>
      </p:sp>
      <p:sp>
        <p:nvSpPr>
          <p:cNvPr id="4119" name="Line 23"/>
          <p:cNvSpPr>
            <a:spLocks noChangeShapeType="1"/>
          </p:cNvSpPr>
          <p:nvPr/>
        </p:nvSpPr>
        <p:spPr bwMode="auto">
          <a:xfrm flipH="1" flipV="1">
            <a:off x="5194300" y="2905839"/>
            <a:ext cx="1549400" cy="50323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nl-NL"/>
          </a:p>
        </p:txBody>
      </p:sp>
      <p:sp>
        <p:nvSpPr>
          <p:cNvPr id="4120" name="Line 24"/>
          <p:cNvSpPr>
            <a:spLocks noChangeShapeType="1"/>
          </p:cNvSpPr>
          <p:nvPr/>
        </p:nvSpPr>
        <p:spPr bwMode="auto">
          <a:xfrm flipV="1">
            <a:off x="4191000" y="4724400"/>
            <a:ext cx="0" cy="5111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nl-NL"/>
          </a:p>
        </p:txBody>
      </p:sp>
      <p:sp>
        <p:nvSpPr>
          <p:cNvPr id="4121" name="Text Box 25"/>
          <p:cNvSpPr txBox="1">
            <a:spLocks noChangeArrowheads="1"/>
          </p:cNvSpPr>
          <p:nvPr/>
        </p:nvSpPr>
        <p:spPr bwMode="auto">
          <a:xfrm>
            <a:off x="6284387" y="2297485"/>
            <a:ext cx="1317625" cy="523220"/>
          </a:xfrm>
          <a:prstGeom prst="rect">
            <a:avLst/>
          </a:prstGeom>
          <a:solidFill>
            <a:srgbClr val="FF99CC"/>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nl-NL" altLang="nl-NL" sz="2800" b="1" dirty="0">
                <a:solidFill>
                  <a:schemeClr val="bg1"/>
                </a:solidFill>
              </a:rPr>
              <a:t>  WO</a:t>
            </a:r>
          </a:p>
        </p:txBody>
      </p:sp>
      <p:sp>
        <p:nvSpPr>
          <p:cNvPr id="4122" name="Line 26"/>
          <p:cNvSpPr>
            <a:spLocks noChangeShapeType="1"/>
          </p:cNvSpPr>
          <p:nvPr/>
        </p:nvSpPr>
        <p:spPr bwMode="auto">
          <a:xfrm flipV="1">
            <a:off x="6956715" y="2916238"/>
            <a:ext cx="0" cy="5238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4123" name="Line 27"/>
          <p:cNvSpPr>
            <a:spLocks noChangeShapeType="1"/>
          </p:cNvSpPr>
          <p:nvPr/>
        </p:nvSpPr>
        <p:spPr bwMode="auto">
          <a:xfrm>
            <a:off x="5194300" y="2458698"/>
            <a:ext cx="938213" cy="95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4124" name="Line 28"/>
          <p:cNvSpPr>
            <a:spLocks noChangeShapeType="1"/>
          </p:cNvSpPr>
          <p:nvPr/>
        </p:nvSpPr>
        <p:spPr bwMode="auto">
          <a:xfrm flipV="1">
            <a:off x="6894513" y="5006975"/>
            <a:ext cx="0" cy="330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4125" name="Freeform 29"/>
          <p:cNvSpPr>
            <a:spLocks/>
          </p:cNvSpPr>
          <p:nvPr/>
        </p:nvSpPr>
        <p:spPr bwMode="auto">
          <a:xfrm>
            <a:off x="2146300" y="4754563"/>
            <a:ext cx="1533525" cy="460375"/>
          </a:xfrm>
          <a:custGeom>
            <a:avLst/>
            <a:gdLst>
              <a:gd name="T0" fmla="*/ 0 w 905"/>
              <a:gd name="T1" fmla="*/ 2147483647 h 236"/>
              <a:gd name="T2" fmla="*/ 2147483647 w 905"/>
              <a:gd name="T3" fmla="*/ 0 h 236"/>
              <a:gd name="T4" fmla="*/ 0 60000 65536"/>
              <a:gd name="T5" fmla="*/ 0 60000 65536"/>
              <a:gd name="T6" fmla="*/ 0 w 905"/>
              <a:gd name="T7" fmla="*/ 0 h 236"/>
              <a:gd name="T8" fmla="*/ 905 w 905"/>
              <a:gd name="T9" fmla="*/ 236 h 236"/>
            </a:gdLst>
            <a:ahLst/>
            <a:cxnLst>
              <a:cxn ang="T4">
                <a:pos x="T0" y="T1"/>
              </a:cxn>
              <a:cxn ang="T5">
                <a:pos x="T2" y="T3"/>
              </a:cxn>
            </a:cxnLst>
            <a:rect l="T6" t="T7" r="T8" b="T9"/>
            <a:pathLst>
              <a:path w="905" h="236">
                <a:moveTo>
                  <a:pt x="0" y="236"/>
                </a:moveTo>
                <a:lnTo>
                  <a:pt x="905" y="0"/>
                </a:lnTo>
              </a:path>
            </a:pathLst>
          </a:custGeom>
          <a:noFill/>
          <a:ln w="254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nl-NL"/>
          </a:p>
        </p:txBody>
      </p:sp>
      <p:sp>
        <p:nvSpPr>
          <p:cNvPr id="4126" name="Freeform 30"/>
          <p:cNvSpPr>
            <a:spLocks/>
          </p:cNvSpPr>
          <p:nvPr/>
        </p:nvSpPr>
        <p:spPr bwMode="auto">
          <a:xfrm>
            <a:off x="2484438" y="4765675"/>
            <a:ext cx="1597025" cy="427038"/>
          </a:xfrm>
          <a:custGeom>
            <a:avLst/>
            <a:gdLst>
              <a:gd name="T0" fmla="*/ 2147483647 w 1006"/>
              <a:gd name="T1" fmla="*/ 2147483647 h 269"/>
              <a:gd name="T2" fmla="*/ 0 w 1006"/>
              <a:gd name="T3" fmla="*/ 0 h 269"/>
              <a:gd name="T4" fmla="*/ 0 60000 65536"/>
              <a:gd name="T5" fmla="*/ 0 60000 65536"/>
              <a:gd name="T6" fmla="*/ 0 w 1006"/>
              <a:gd name="T7" fmla="*/ 0 h 269"/>
              <a:gd name="T8" fmla="*/ 1006 w 1006"/>
              <a:gd name="T9" fmla="*/ 269 h 269"/>
            </a:gdLst>
            <a:ahLst/>
            <a:cxnLst>
              <a:cxn ang="T4">
                <a:pos x="T0" y="T1"/>
              </a:cxn>
              <a:cxn ang="T5">
                <a:pos x="T2" y="T3"/>
              </a:cxn>
            </a:cxnLst>
            <a:rect l="T6" t="T7" r="T8" b="T9"/>
            <a:pathLst>
              <a:path w="1006" h="269">
                <a:moveTo>
                  <a:pt x="1006" y="269"/>
                </a:moveTo>
                <a:lnTo>
                  <a:pt x="0" y="0"/>
                </a:lnTo>
              </a:path>
            </a:pathLst>
          </a:custGeom>
          <a:noFill/>
          <a:ln w="254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nl-NL"/>
          </a:p>
        </p:txBody>
      </p:sp>
    </p:spTree>
    <p:extLst>
      <p:ext uri="{BB962C8B-B14F-4D97-AF65-F5344CB8AC3E}">
        <p14:creationId xmlns:p14="http://schemas.microsoft.com/office/powerpoint/2010/main" val="797949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96297"/>
                                        </p:tgtEl>
                                        <p:attrNameLst>
                                          <p:attrName>style.visibility</p:attrName>
                                        </p:attrNameLst>
                                      </p:cBhvr>
                                      <p:to>
                                        <p:strVal val="visible"/>
                                      </p:to>
                                    </p:set>
                                    <p:anim calcmode="lin" valueType="num">
                                      <p:cBhvr additive="base">
                                        <p:cTn id="7" dur="500" fill="hold"/>
                                        <p:tgtEl>
                                          <p:spTgt spid="396297"/>
                                        </p:tgtEl>
                                        <p:attrNameLst>
                                          <p:attrName>ppt_x</p:attrName>
                                        </p:attrNameLst>
                                      </p:cBhvr>
                                      <p:tavLst>
                                        <p:tav tm="0">
                                          <p:val>
                                            <p:strVal val="#ppt_x"/>
                                          </p:val>
                                        </p:tav>
                                        <p:tav tm="100000">
                                          <p:val>
                                            <p:strVal val="#ppt_x"/>
                                          </p:val>
                                        </p:tav>
                                      </p:tavLst>
                                    </p:anim>
                                    <p:anim calcmode="lin" valueType="num">
                                      <p:cBhvr additive="base">
                                        <p:cTn id="8" dur="500" fill="hold"/>
                                        <p:tgtEl>
                                          <p:spTgt spid="39629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6299"/>
                                        </p:tgtEl>
                                        <p:attrNameLst>
                                          <p:attrName>style.visibility</p:attrName>
                                        </p:attrNameLst>
                                      </p:cBhvr>
                                      <p:to>
                                        <p:strVal val="visible"/>
                                      </p:to>
                                    </p:set>
                                    <p:anim calcmode="lin" valueType="num">
                                      <p:cBhvr additive="base">
                                        <p:cTn id="13" dur="500" fill="hold"/>
                                        <p:tgtEl>
                                          <p:spTgt spid="396299"/>
                                        </p:tgtEl>
                                        <p:attrNameLst>
                                          <p:attrName>ppt_x</p:attrName>
                                        </p:attrNameLst>
                                      </p:cBhvr>
                                      <p:tavLst>
                                        <p:tav tm="0">
                                          <p:val>
                                            <p:strVal val="0-#ppt_w/2"/>
                                          </p:val>
                                        </p:tav>
                                        <p:tav tm="100000">
                                          <p:val>
                                            <p:strVal val="#ppt_x"/>
                                          </p:val>
                                        </p:tav>
                                      </p:tavLst>
                                    </p:anim>
                                    <p:anim calcmode="lin" valueType="num">
                                      <p:cBhvr additive="base">
                                        <p:cTn id="14" dur="500" fill="hold"/>
                                        <p:tgtEl>
                                          <p:spTgt spid="39629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96301"/>
                                        </p:tgtEl>
                                        <p:attrNameLst>
                                          <p:attrName>style.visibility</p:attrName>
                                        </p:attrNameLst>
                                      </p:cBhvr>
                                      <p:to>
                                        <p:strVal val="visible"/>
                                      </p:to>
                                    </p:set>
                                    <p:anim calcmode="lin" valueType="num">
                                      <p:cBhvr additive="base">
                                        <p:cTn id="19" dur="500" fill="hold"/>
                                        <p:tgtEl>
                                          <p:spTgt spid="396301"/>
                                        </p:tgtEl>
                                        <p:attrNameLst>
                                          <p:attrName>ppt_x</p:attrName>
                                        </p:attrNameLst>
                                      </p:cBhvr>
                                      <p:tavLst>
                                        <p:tav tm="0">
                                          <p:val>
                                            <p:strVal val="1+#ppt_w/2"/>
                                          </p:val>
                                        </p:tav>
                                        <p:tav tm="100000">
                                          <p:val>
                                            <p:strVal val="#ppt_x"/>
                                          </p:val>
                                        </p:tav>
                                      </p:tavLst>
                                    </p:anim>
                                    <p:anim calcmode="lin" valueType="num">
                                      <p:cBhvr additive="base">
                                        <p:cTn id="20" dur="500" fill="hold"/>
                                        <p:tgtEl>
                                          <p:spTgt spid="396301"/>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96298"/>
                                        </p:tgtEl>
                                        <p:attrNameLst>
                                          <p:attrName>style.visibility</p:attrName>
                                        </p:attrNameLst>
                                      </p:cBhvr>
                                      <p:to>
                                        <p:strVal val="visible"/>
                                      </p:to>
                                    </p:set>
                                    <p:anim calcmode="lin" valueType="num">
                                      <p:cBhvr additive="base">
                                        <p:cTn id="25" dur="500" fill="hold"/>
                                        <p:tgtEl>
                                          <p:spTgt spid="396298"/>
                                        </p:tgtEl>
                                        <p:attrNameLst>
                                          <p:attrName>ppt_x</p:attrName>
                                        </p:attrNameLst>
                                      </p:cBhvr>
                                      <p:tavLst>
                                        <p:tav tm="0">
                                          <p:val>
                                            <p:strVal val="1+#ppt_w/2"/>
                                          </p:val>
                                        </p:tav>
                                        <p:tav tm="100000">
                                          <p:val>
                                            <p:strVal val="#ppt_x"/>
                                          </p:val>
                                        </p:tav>
                                      </p:tavLst>
                                    </p:anim>
                                    <p:anim calcmode="lin" valueType="num">
                                      <p:cBhvr additive="base">
                                        <p:cTn id="26" dur="500" fill="hold"/>
                                        <p:tgtEl>
                                          <p:spTgt spid="396298"/>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1" fill="hold" grpId="0" nodeType="afterEffect">
                                  <p:stCondLst>
                                    <p:cond delay="0"/>
                                  </p:stCondLst>
                                  <p:childTnLst>
                                    <p:set>
                                      <p:cBhvr>
                                        <p:cTn id="29" dur="1" fill="hold">
                                          <p:stCondLst>
                                            <p:cond delay="0"/>
                                          </p:stCondLst>
                                        </p:cTn>
                                        <p:tgtEl>
                                          <p:spTgt spid="396300"/>
                                        </p:tgtEl>
                                        <p:attrNameLst>
                                          <p:attrName>style.visibility</p:attrName>
                                        </p:attrNameLst>
                                      </p:cBhvr>
                                      <p:to>
                                        <p:strVal val="visible"/>
                                      </p:to>
                                    </p:set>
                                    <p:anim calcmode="lin" valueType="num">
                                      <p:cBhvr additive="base">
                                        <p:cTn id="30" dur="500" fill="hold"/>
                                        <p:tgtEl>
                                          <p:spTgt spid="396300"/>
                                        </p:tgtEl>
                                        <p:attrNameLst>
                                          <p:attrName>ppt_x</p:attrName>
                                        </p:attrNameLst>
                                      </p:cBhvr>
                                      <p:tavLst>
                                        <p:tav tm="0">
                                          <p:val>
                                            <p:strVal val="#ppt_x"/>
                                          </p:val>
                                        </p:tav>
                                        <p:tav tm="100000">
                                          <p:val>
                                            <p:strVal val="#ppt_x"/>
                                          </p:val>
                                        </p:tav>
                                      </p:tavLst>
                                    </p:anim>
                                    <p:anim calcmode="lin" valueType="num">
                                      <p:cBhvr additive="base">
                                        <p:cTn id="31" dur="500" fill="hold"/>
                                        <p:tgtEl>
                                          <p:spTgt spid="3963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7" grpId="0" animBg="1" autoUpdateAnimBg="0"/>
      <p:bldP spid="396298" grpId="0" animBg="1" autoUpdateAnimBg="0"/>
      <p:bldP spid="396299" grpId="0" animBg="1" autoUpdateAnimBg="0"/>
      <p:bldP spid="396300" grpId="0" animBg="1" autoUpdateAnimBg="0"/>
      <p:bldP spid="39630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hthoek 5"/>
          <p:cNvSpPr>
            <a:spLocks noChangeArrowheads="1"/>
          </p:cNvSpPr>
          <p:nvPr/>
        </p:nvSpPr>
        <p:spPr bwMode="auto">
          <a:xfrm>
            <a:off x="0" y="214313"/>
            <a:ext cx="184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endParaRPr lang="nl-NL" altLang="nl-NL">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391" name="Text Box 7"/>
          <p:cNvSpPr txBox="1">
            <a:spLocks noChangeArrowheads="1"/>
          </p:cNvSpPr>
          <p:nvPr/>
        </p:nvSpPr>
        <p:spPr bwMode="auto">
          <a:xfrm>
            <a:off x="851404" y="980728"/>
            <a:ext cx="81770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nl-NL" altLang="nl-NL" b="1" dirty="0">
                <a:solidFill>
                  <a:schemeClr val="bg1"/>
                </a:solidFill>
                <a:latin typeface="Lucida Sans Unicode" panose="020B0602030504020204" pitchFamily="34" charset="0"/>
                <a:ea typeface="Verdana" panose="020B0604030504040204" pitchFamily="34" charset="0"/>
                <a:cs typeface="Lucida Sans Unicode" panose="020B0602030504020204" pitchFamily="34" charset="0"/>
              </a:rPr>
              <a:t>Bovenbouw VMBO-TL</a:t>
            </a:r>
          </a:p>
        </p:txBody>
      </p:sp>
      <p:sp>
        <p:nvSpPr>
          <p:cNvPr id="3" name="Rechthoek 2"/>
          <p:cNvSpPr/>
          <p:nvPr/>
        </p:nvSpPr>
        <p:spPr>
          <a:xfrm>
            <a:off x="822982" y="2564904"/>
            <a:ext cx="7808004" cy="3785652"/>
          </a:xfrm>
          <a:prstGeom prst="rect">
            <a:avLst/>
          </a:prstGeom>
        </p:spPr>
        <p:txBody>
          <a:bodyPr wrap="square">
            <a:spAutoFit/>
          </a:bodyPr>
          <a:lstStyle/>
          <a:p>
            <a:pPr marL="342900" indent="-342900">
              <a:buClr>
                <a:srgbClr val="DC006A"/>
              </a:buClr>
              <a:buFont typeface="Wingdings" panose="05000000000000000000" pitchFamily="2" charset="2"/>
              <a:buChar char="Ø"/>
            </a:pPr>
            <a:r>
              <a:rPr lang="nl-NL" sz="2000" dirty="0">
                <a:latin typeface="Lucida Sans Unicode" panose="020B0602030504020204" pitchFamily="34" charset="0"/>
                <a:ea typeface="Verdana" panose="020B0604030504040204" pitchFamily="34" charset="0"/>
                <a:cs typeface="Lucida Sans Unicode" panose="020B0602030504020204" pitchFamily="34" charset="0"/>
              </a:rPr>
              <a:t>Iedere leerling kiest in 3TL een profiel. Er zijn 4 profielen</a:t>
            </a:r>
          </a:p>
          <a:p>
            <a:pPr marL="342900" indent="-342900">
              <a:buClr>
                <a:srgbClr val="DC006A"/>
              </a:buClr>
              <a:buFont typeface="Wingdings" panose="05000000000000000000" pitchFamily="2" charset="2"/>
              <a:buChar char="Ø"/>
            </a:pPr>
            <a:r>
              <a:rPr lang="nl-NL" sz="2000" dirty="0">
                <a:latin typeface="Lucida Sans Unicode" panose="020B0602030504020204" pitchFamily="34" charset="0"/>
                <a:ea typeface="Verdana" panose="020B0604030504040204" pitchFamily="34" charset="0"/>
                <a:cs typeface="Lucida Sans Unicode" panose="020B0602030504020204" pitchFamily="34" charset="0"/>
              </a:rPr>
              <a:t>Bij elk profiel horen 2 verplichte vakken aangevuld met 4 vrije keuze vakken</a:t>
            </a:r>
          </a:p>
          <a:p>
            <a:pPr marL="342900" indent="-342900">
              <a:buClr>
                <a:srgbClr val="DC006A"/>
              </a:buClr>
              <a:buFont typeface="Wingdings" panose="05000000000000000000" pitchFamily="2" charset="2"/>
              <a:buChar char="Ø"/>
            </a:pPr>
            <a:r>
              <a:rPr lang="nl-NL" sz="2000" dirty="0">
                <a:latin typeface="Lucida Sans Unicode" panose="020B0602030504020204" pitchFamily="34" charset="0"/>
                <a:ea typeface="Verdana" panose="020B0604030504040204" pitchFamily="34" charset="0"/>
                <a:cs typeface="Lucida Sans Unicode" panose="020B0602030504020204" pitchFamily="34" charset="0"/>
              </a:rPr>
              <a:t>Iedere leerling doet dus Centraal Schriftelijk Examen in zijn/haar profiel met 6 vakken</a:t>
            </a:r>
          </a:p>
          <a:p>
            <a:pPr marL="342900" indent="-342900">
              <a:buClr>
                <a:srgbClr val="DC006A"/>
              </a:buClr>
              <a:buFont typeface="Wingdings" panose="05000000000000000000" pitchFamily="2" charset="2"/>
              <a:buChar char="Ø"/>
            </a:pPr>
            <a:r>
              <a:rPr lang="nl-NL" sz="2000" dirty="0">
                <a:latin typeface="Lucida Sans Unicode" panose="020B0602030504020204" pitchFamily="34" charset="0"/>
                <a:ea typeface="Verdana" panose="020B0604030504040204" pitchFamily="34" charset="0"/>
                <a:cs typeface="Lucida Sans Unicode" panose="020B0602030504020204" pitchFamily="34" charset="0"/>
              </a:rPr>
              <a:t>Leerjaar 4 is het examenjaar</a:t>
            </a:r>
          </a:p>
          <a:p>
            <a:pPr marL="342900" indent="-342900">
              <a:buClr>
                <a:srgbClr val="DC006A"/>
              </a:buClr>
              <a:buFont typeface="Wingdings" panose="05000000000000000000" pitchFamily="2" charset="2"/>
              <a:buChar char="Ø"/>
            </a:pPr>
            <a:r>
              <a:rPr lang="nl-NL" sz="2000" dirty="0">
                <a:latin typeface="Lucida Sans Unicode" panose="020B0602030504020204" pitchFamily="34" charset="0"/>
                <a:ea typeface="Verdana" panose="020B0604030504040204" pitchFamily="34" charset="0"/>
                <a:cs typeface="Lucida Sans Unicode" panose="020B0602030504020204" pitchFamily="34" charset="0"/>
              </a:rPr>
              <a:t>Elke leerling volgt dezelfde gemeenschappelijke vakken:</a:t>
            </a:r>
          </a:p>
          <a:p>
            <a:pPr lvl="1"/>
            <a:r>
              <a:rPr lang="nl-NL" sz="2000" dirty="0">
                <a:latin typeface="Lucida Sans Unicode" panose="020B0602030504020204" pitchFamily="34" charset="0"/>
                <a:ea typeface="Verdana" panose="020B0604030504040204" pitchFamily="34" charset="0"/>
                <a:cs typeface="Lucida Sans Unicode" panose="020B0602030504020204" pitchFamily="34" charset="0"/>
              </a:rPr>
              <a:t>	- Nederlands	</a:t>
            </a:r>
          </a:p>
          <a:p>
            <a:pPr lvl="1"/>
            <a:r>
              <a:rPr lang="nl-NL" sz="2000" dirty="0">
                <a:latin typeface="Lucida Sans Unicode" panose="020B0602030504020204" pitchFamily="34" charset="0"/>
                <a:ea typeface="Verdana" panose="020B0604030504040204" pitchFamily="34" charset="0"/>
                <a:cs typeface="Lucida Sans Unicode" panose="020B0602030504020204" pitchFamily="34" charset="0"/>
              </a:rPr>
              <a:t>	- Engels </a:t>
            </a:r>
          </a:p>
          <a:p>
            <a:pPr lvl="1"/>
            <a:r>
              <a:rPr lang="nl-NL" sz="2000" dirty="0">
                <a:latin typeface="Lucida Sans Unicode" panose="020B0602030504020204" pitchFamily="34" charset="0"/>
                <a:ea typeface="Verdana" panose="020B0604030504040204" pitchFamily="34" charset="0"/>
                <a:cs typeface="Lucida Sans Unicode" panose="020B0602030504020204" pitchFamily="34" charset="0"/>
              </a:rPr>
              <a:t>	- Kunstvakken</a:t>
            </a:r>
          </a:p>
          <a:p>
            <a:pPr lvl="1"/>
            <a:r>
              <a:rPr lang="nl-NL" sz="2000" dirty="0">
                <a:latin typeface="Lucida Sans Unicode" panose="020B0602030504020204" pitchFamily="34" charset="0"/>
                <a:ea typeface="Verdana" panose="020B0604030504040204" pitchFamily="34" charset="0"/>
                <a:cs typeface="Lucida Sans Unicode" panose="020B0602030504020204" pitchFamily="34" charset="0"/>
              </a:rPr>
              <a:t>	- Maatschappijleer </a:t>
            </a:r>
          </a:p>
          <a:p>
            <a:pPr lvl="1"/>
            <a:r>
              <a:rPr lang="nl-NL" sz="2000" dirty="0">
                <a:latin typeface="Lucida Sans Unicode" panose="020B0602030504020204" pitchFamily="34" charset="0"/>
                <a:ea typeface="Verdana" panose="020B0604030504040204" pitchFamily="34" charset="0"/>
                <a:cs typeface="Lucida Sans Unicode" panose="020B0602030504020204" pitchFamily="34" charset="0"/>
              </a:rPr>
              <a:t>	- Sport</a:t>
            </a:r>
          </a:p>
        </p:txBody>
      </p:sp>
    </p:spTree>
    <p:extLst>
      <p:ext uri="{BB962C8B-B14F-4D97-AF65-F5344CB8AC3E}">
        <p14:creationId xmlns:p14="http://schemas.microsoft.com/office/powerpoint/2010/main" val="228625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9"/>
          <p:cNvSpPr txBox="1">
            <a:spLocks noChangeArrowheads="1"/>
          </p:cNvSpPr>
          <p:nvPr/>
        </p:nvSpPr>
        <p:spPr bwMode="auto">
          <a:xfrm>
            <a:off x="1224483" y="795437"/>
            <a:ext cx="533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endParaRPr lang="nl-NL" altLang="nl-NL" sz="1800" b="1"/>
          </a:p>
        </p:txBody>
      </p:sp>
      <p:graphicFrame>
        <p:nvGraphicFramePr>
          <p:cNvPr id="6" name="Group 28"/>
          <p:cNvGraphicFramePr>
            <a:graphicFrameLocks noGrp="1"/>
          </p:cNvGraphicFramePr>
          <p:nvPr>
            <p:extLst>
              <p:ext uri="{D42A27DB-BD31-4B8C-83A1-F6EECF244321}">
                <p14:modId xmlns:p14="http://schemas.microsoft.com/office/powerpoint/2010/main" val="3874100850"/>
              </p:ext>
            </p:extLst>
          </p:nvPr>
        </p:nvGraphicFramePr>
        <p:xfrm>
          <a:off x="1043608" y="2492896"/>
          <a:ext cx="7379041" cy="4041451"/>
        </p:xfrm>
        <a:graphic>
          <a:graphicData uri="http://schemas.openxmlformats.org/drawingml/2006/table">
            <a:tbl>
              <a:tblPr/>
              <a:tblGrid>
                <a:gridCol w="7379041">
                  <a:extLst>
                    <a:ext uri="{9D8B030D-6E8A-4147-A177-3AD203B41FA5}">
                      <a16:colId xmlns:a16="http://schemas.microsoft.com/office/drawing/2014/main" val="20000"/>
                    </a:ext>
                  </a:extLst>
                </a:gridCol>
              </a:tblGrid>
              <a:tr h="9723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1800" b="1" i="0" u="none" strike="noStrike" cap="none" normalizeH="0" baseline="0" dirty="0">
                          <a:ln>
                            <a:noFill/>
                          </a:ln>
                          <a:solidFill>
                            <a:schemeClr val="tx1"/>
                          </a:solidFill>
                          <a:effectLst/>
                          <a:latin typeface="Lucida Sans Unicode" pitchFamily="34" charset="0"/>
                        </a:rPr>
                        <a:t>Gemeenschappelijk deel:</a:t>
                      </a:r>
                    </a:p>
                    <a:p>
                      <a:pPr algn="l" eaLnBrk="1" hangingPunct="1">
                        <a:spcBef>
                          <a:spcPct val="0"/>
                        </a:spcBef>
                      </a:pPr>
                      <a:r>
                        <a:rPr lang="nl-NL" altLang="nl-NL" sz="1800" dirty="0">
                          <a:latin typeface="Lucida Sans Unicode" pitchFamily="34" charset="0"/>
                        </a:rPr>
                        <a:t>Nederlands, Engels, Maatschappijleer,</a:t>
                      </a:r>
                    </a:p>
                    <a:p>
                      <a:pPr algn="l" eaLnBrk="1" hangingPunct="1">
                        <a:spcBef>
                          <a:spcPct val="0"/>
                        </a:spcBef>
                      </a:pPr>
                      <a:r>
                        <a:rPr lang="nl-NL" altLang="nl-NL" sz="1800" dirty="0">
                          <a:latin typeface="Lucida Sans Unicode" pitchFamily="34" charset="0"/>
                        </a:rPr>
                        <a:t>Kunst (inclusief CKV), Lichamelijke Opvoeding (sport)</a:t>
                      </a: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44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1800" b="1" i="0" u="none" strike="noStrike" cap="none" normalizeH="0" baseline="0" dirty="0">
                          <a:ln>
                            <a:noFill/>
                          </a:ln>
                          <a:solidFill>
                            <a:schemeClr val="tx1"/>
                          </a:solidFill>
                          <a:effectLst/>
                          <a:latin typeface="Lucida Sans Unicode" pitchFamily="34" charset="0"/>
                        </a:rPr>
                        <a:t>Profieldeel:</a:t>
                      </a:r>
                      <a:endParaRPr kumimoji="0" lang="nl-NL" sz="18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nl-NL" sz="1800" b="0" i="0" u="none" strike="noStrike" cap="none" normalizeH="0" baseline="0" dirty="0">
                          <a:ln>
                            <a:noFill/>
                          </a:ln>
                          <a:solidFill>
                            <a:schemeClr val="tx1"/>
                          </a:solidFill>
                          <a:effectLst/>
                          <a:latin typeface="Lucida Sans Unicode" pitchFamily="34" charset="0"/>
                        </a:rPr>
                        <a:t>Economie, Zorg &amp; Welzijn, Techniek, Groen (Landbouw)</a:t>
                      </a:r>
                    </a:p>
                    <a:p>
                      <a:pPr marL="0" marR="0" lvl="0" indent="0" algn="l" defTabSz="914400" rtl="0" eaLnBrk="1" fontAlgn="base" latinLnBrk="0" hangingPunct="1">
                        <a:lnSpc>
                          <a:spcPct val="50000"/>
                        </a:lnSpc>
                        <a:spcBef>
                          <a:spcPct val="20000"/>
                        </a:spcBef>
                        <a:spcAft>
                          <a:spcPct val="0"/>
                        </a:spcAft>
                        <a:buClrTx/>
                        <a:buSzTx/>
                        <a:buFontTx/>
                        <a:buNone/>
                        <a:tabLst/>
                      </a:pPr>
                      <a:endParaRPr kumimoji="0" lang="nl-NL" sz="18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50000"/>
                        </a:lnSpc>
                        <a:spcBef>
                          <a:spcPct val="20000"/>
                        </a:spcBef>
                        <a:spcAft>
                          <a:spcPct val="0"/>
                        </a:spcAft>
                        <a:buClrTx/>
                        <a:buSzTx/>
                        <a:buFontTx/>
                        <a:buNone/>
                        <a:tabLst/>
                      </a:pPr>
                      <a:r>
                        <a:rPr kumimoji="0" lang="nl-NL" sz="1800" b="0" i="0" u="none" strike="noStrike" cap="none" normalizeH="0" baseline="0" dirty="0">
                          <a:ln>
                            <a:noFill/>
                          </a:ln>
                          <a:solidFill>
                            <a:schemeClr val="tx1"/>
                          </a:solidFill>
                          <a:effectLst/>
                          <a:latin typeface="Lucida Sans Unicode" pitchFamily="34" charset="0"/>
                        </a:rPr>
                        <a:t>(Een profiel is samengesteld uit verplichte vakken en soms </a:t>
                      </a:r>
                    </a:p>
                    <a:p>
                      <a:pPr marL="0" marR="0" lvl="0" indent="0" algn="l" defTabSz="914400" rtl="0" eaLnBrk="1" fontAlgn="base" latinLnBrk="0" hangingPunct="1">
                        <a:lnSpc>
                          <a:spcPct val="50000"/>
                        </a:lnSpc>
                        <a:spcBef>
                          <a:spcPct val="20000"/>
                        </a:spcBef>
                        <a:spcAft>
                          <a:spcPct val="0"/>
                        </a:spcAft>
                        <a:buClrTx/>
                        <a:buSzTx/>
                        <a:buFontTx/>
                        <a:buNone/>
                        <a:tabLst/>
                      </a:pPr>
                      <a:r>
                        <a:rPr kumimoji="0" lang="nl-NL" sz="1800" b="0" i="0" u="none" strike="noStrike" cap="none" normalizeH="0" baseline="0" dirty="0">
                          <a:ln>
                            <a:noFill/>
                          </a:ln>
                          <a:solidFill>
                            <a:schemeClr val="tx1"/>
                          </a:solidFill>
                          <a:effectLst/>
                          <a:latin typeface="Lucida Sans Unicode" pitchFamily="34" charset="0"/>
                        </a:rPr>
                        <a:t>een aantal keuzevakken) </a:t>
                      </a: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09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1800" b="1" i="0" u="none" strike="noStrike" cap="none" normalizeH="0" baseline="0" dirty="0">
                          <a:ln>
                            <a:noFill/>
                          </a:ln>
                          <a:solidFill>
                            <a:schemeClr val="tx1"/>
                          </a:solidFill>
                          <a:effectLst/>
                          <a:latin typeface="Lucida Sans Unicode" pitchFamily="34" charset="0"/>
                        </a:rPr>
                        <a:t>Twee vrije keuze vakken (verplicht) </a:t>
                      </a:r>
                    </a:p>
                    <a:p>
                      <a:pPr marL="0" marR="0" lvl="0" indent="0" algn="l" defTabSz="914400" rtl="0" eaLnBrk="1" fontAlgn="base" latinLnBrk="0" hangingPunct="1">
                        <a:lnSpc>
                          <a:spcPct val="100000"/>
                        </a:lnSpc>
                        <a:spcBef>
                          <a:spcPct val="20000"/>
                        </a:spcBef>
                        <a:spcAft>
                          <a:spcPct val="0"/>
                        </a:spcAft>
                        <a:buClrTx/>
                        <a:buSzTx/>
                        <a:buFontTx/>
                        <a:buNone/>
                        <a:tabLst/>
                      </a:pPr>
                      <a:r>
                        <a:rPr lang="nl-NL" altLang="nl-NL" sz="1800" dirty="0">
                          <a:latin typeface="Lucida Sans Unicode" pitchFamily="34" charset="0"/>
                        </a:rPr>
                        <a:t>Wiskunde, Duits,</a:t>
                      </a:r>
                      <a:r>
                        <a:rPr lang="nl-NL" altLang="nl-NL" sz="1800" baseline="0" dirty="0">
                          <a:latin typeface="Lucida Sans Unicode" pitchFamily="34" charset="0"/>
                        </a:rPr>
                        <a:t> </a:t>
                      </a:r>
                      <a:r>
                        <a:rPr lang="nl-NL" altLang="nl-NL" sz="1800" dirty="0">
                          <a:latin typeface="Lucida Sans Unicode" pitchFamily="34" charset="0"/>
                        </a:rPr>
                        <a:t>Biologie, NASK 1, NASK 2,</a:t>
                      </a:r>
                    </a:p>
                    <a:p>
                      <a:pPr algn="l" eaLnBrk="1" hangingPunct="1">
                        <a:spcBef>
                          <a:spcPct val="0"/>
                        </a:spcBef>
                        <a:buFontTx/>
                        <a:buNone/>
                      </a:pPr>
                      <a:r>
                        <a:rPr lang="nl-NL" altLang="nl-NL" sz="1800" dirty="0">
                          <a:latin typeface="Lucida Sans Unicode" pitchFamily="34" charset="0"/>
                        </a:rPr>
                        <a:t>Geschiedenis, Economie, Aardrijkskunde, </a:t>
                      </a:r>
                    </a:p>
                    <a:p>
                      <a:pPr algn="l" eaLnBrk="1" hangingPunct="1">
                        <a:spcBef>
                          <a:spcPct val="0"/>
                        </a:spcBef>
                        <a:buFontTx/>
                        <a:buNone/>
                      </a:pPr>
                      <a:r>
                        <a:rPr lang="nl-NL" altLang="nl-NL" sz="1800" dirty="0">
                          <a:latin typeface="Lucida Sans Unicode" pitchFamily="34" charset="0"/>
                        </a:rPr>
                        <a:t>Kunst Beeldend(BHA)</a:t>
                      </a:r>
                      <a:endParaRPr kumimoji="0" lang="nl-NL" sz="1800" b="1" i="0" u="none" strike="noStrike" cap="none" normalizeH="0" baseline="0" dirty="0">
                        <a:ln>
                          <a:noFill/>
                        </a:ln>
                        <a:solidFill>
                          <a:schemeClr val="tx1"/>
                        </a:solidFill>
                        <a:effectLst/>
                        <a:latin typeface="Lucida Sans Unicode" pitchFamily="34" charset="0"/>
                      </a:endParaRP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1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sz="1800" b="1" i="0" u="none" strike="noStrike" cap="none" normalizeH="0" baseline="0" dirty="0">
                          <a:ln>
                            <a:noFill/>
                          </a:ln>
                          <a:solidFill>
                            <a:schemeClr val="tx1"/>
                          </a:solidFill>
                          <a:effectLst/>
                          <a:latin typeface="Lucida Sans Unicode" pitchFamily="34" charset="0"/>
                        </a:rPr>
                        <a:t>Profielwerkstuk leerjaar 3/4</a:t>
                      </a: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Text Box 8"/>
          <p:cNvSpPr txBox="1">
            <a:spLocks noChangeArrowheads="1"/>
          </p:cNvSpPr>
          <p:nvPr/>
        </p:nvSpPr>
        <p:spPr bwMode="auto">
          <a:xfrm>
            <a:off x="801280" y="778074"/>
            <a:ext cx="715284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nl-NL" altLang="nl-NL"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nl-NL" altLang="nl-NL" i="1" dirty="0">
                <a:solidFill>
                  <a:schemeClr val="bg1"/>
                </a:solidFill>
                <a:latin typeface="Lucida Sans Unicode" panose="020B0602030504020204" pitchFamily="34" charset="0"/>
                <a:ea typeface="Verdana" panose="020B0604030504040204" pitchFamily="34" charset="0"/>
                <a:cs typeface="Lucida Sans Unicode" panose="020B0602030504020204" pitchFamily="34" charset="0"/>
              </a:rPr>
              <a:t>Het vakkenpakket</a:t>
            </a:r>
          </a:p>
        </p:txBody>
      </p:sp>
    </p:spTree>
    <p:extLst>
      <p:ext uri="{BB962C8B-B14F-4D97-AF65-F5344CB8AC3E}">
        <p14:creationId xmlns:p14="http://schemas.microsoft.com/office/powerpoint/2010/main" val="226596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hthoek 5"/>
          <p:cNvSpPr>
            <a:spLocks noChangeArrowheads="1"/>
          </p:cNvSpPr>
          <p:nvPr/>
        </p:nvSpPr>
        <p:spPr bwMode="auto">
          <a:xfrm>
            <a:off x="0" y="214313"/>
            <a:ext cx="184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endParaRPr lang="nl-NL" altLang="nl-NL">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367" name="Text Box 7"/>
          <p:cNvSpPr txBox="1">
            <a:spLocks noChangeArrowheads="1"/>
          </p:cNvSpPr>
          <p:nvPr/>
        </p:nvSpPr>
        <p:spPr bwMode="auto">
          <a:xfrm>
            <a:off x="899592" y="2302907"/>
            <a:ext cx="8593911"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342900" indent="-342900" eaLnBrk="1" hangingPunct="1">
              <a:spcBef>
                <a:spcPct val="0"/>
              </a:spcBef>
              <a:buClr>
                <a:srgbClr val="DC006A"/>
              </a:buClr>
              <a:buFont typeface="Wingdings" panose="05000000000000000000" pitchFamily="2" charset="2"/>
              <a:buChar char="Ø"/>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3 vakken hebben geen Centraal Examen</a:t>
            </a:r>
          </a:p>
          <a:p>
            <a:pPr marL="342900" indent="-342900" eaLnBrk="1" hangingPunct="1">
              <a:spcBef>
                <a:spcPct val="0"/>
              </a:spcBef>
              <a:buClr>
                <a:srgbClr val="DC006A"/>
              </a:buClr>
              <a:buFont typeface="Wingdings" panose="05000000000000000000" pitchFamily="2" charset="2"/>
              <a:buChar char="Ø"/>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Staan op de eindcijferlijst van het examen</a:t>
            </a:r>
          </a:p>
          <a:p>
            <a:pPr marL="342900" indent="-342900" eaLnBrk="1" hangingPunct="1">
              <a:spcBef>
                <a:spcPct val="0"/>
              </a:spcBef>
              <a:buClr>
                <a:srgbClr val="DC006A"/>
              </a:buClr>
              <a:buFont typeface="Wingdings" panose="05000000000000000000" pitchFamily="2" charset="2"/>
              <a:buChar char="Ø"/>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Tellen mee in de zak- en slaagregeling</a:t>
            </a:r>
          </a:p>
          <a:p>
            <a:pPr eaLnBrk="1" hangingPunct="1">
              <a:spcBef>
                <a:spcPct val="0"/>
              </a:spcBef>
              <a:buNone/>
            </a:pPr>
            <a:endParaRPr lang="nl-NL" altLang="nl-NL" sz="1800" dirty="0">
              <a:latin typeface="Lucida Sans Unicode" panose="020B0602030504020204" pitchFamily="34" charset="0"/>
              <a:ea typeface="Verdana" panose="020B0604030504040204" pitchFamily="34" charset="0"/>
              <a:cs typeface="Lucida Sans Unicode" panose="020B0602030504020204" pitchFamily="34" charset="0"/>
            </a:endParaRPr>
          </a:p>
          <a:p>
            <a:pPr eaLnBrk="1" hangingPunct="1">
              <a:spcBef>
                <a:spcPct val="0"/>
              </a:spcBef>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Deze 3 vakken worden op de volgende manier afgerond:</a:t>
            </a:r>
          </a:p>
          <a:p>
            <a:pPr eaLnBrk="1" hangingPunct="1">
              <a:spcBef>
                <a:spcPct val="0"/>
              </a:spcBef>
              <a:buFontTx/>
              <a:buNone/>
            </a:pPr>
            <a:endParaRPr lang="nl-NL" altLang="nl-NL" sz="1800" dirty="0">
              <a:latin typeface="Lucida Sans Unicode" panose="020B0602030504020204" pitchFamily="34" charset="0"/>
              <a:ea typeface="Verdana" panose="020B0604030504040204" pitchFamily="34" charset="0"/>
              <a:cs typeface="Lucida Sans Unicode" panose="020B0602030504020204" pitchFamily="34" charset="0"/>
            </a:endParaRPr>
          </a:p>
          <a:p>
            <a:pPr marL="285750" indent="-285750" eaLnBrk="1" hangingPunct="1">
              <a:spcBef>
                <a:spcPct val="0"/>
              </a:spcBef>
              <a:buClr>
                <a:srgbClr val="DC006A"/>
              </a:buClr>
              <a:buFont typeface="Wingdings" panose="05000000000000000000" pitchFamily="2" charset="2"/>
              <a:buChar char="ü"/>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Kunstvakken (inclusief ckv) </a:t>
            </a:r>
          </a:p>
          <a:p>
            <a:pPr eaLnBrk="1" hangingPunct="1">
              <a:spcBef>
                <a:spcPct val="0"/>
              </a:spcBef>
              <a:buFontTx/>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   	- afronding in leerjaar 3</a:t>
            </a:r>
          </a:p>
          <a:p>
            <a:pPr eaLnBrk="1" hangingPunct="1">
              <a:spcBef>
                <a:spcPct val="0"/>
              </a:spcBef>
              <a:buFontTx/>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  	- zonder afronding niet over naar 4</a:t>
            </a:r>
          </a:p>
          <a:p>
            <a:pPr eaLnBrk="1" hangingPunct="1">
              <a:spcBef>
                <a:spcPct val="0"/>
              </a:spcBef>
              <a:buFontTx/>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  	- verplicht afgerond met Voldoende(V) of Goed(G)</a:t>
            </a:r>
          </a:p>
          <a:p>
            <a:pPr marL="342900" indent="-342900" eaLnBrk="1" hangingPunct="1">
              <a:spcBef>
                <a:spcPct val="0"/>
              </a:spcBef>
              <a:buClr>
                <a:srgbClr val="DC006A"/>
              </a:buClr>
              <a:buFont typeface="Wingdings" panose="05000000000000000000" pitchFamily="2" charset="2"/>
              <a:buChar char="ü"/>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Maatschappijleer </a:t>
            </a:r>
          </a:p>
          <a:p>
            <a:pPr eaLnBrk="1" hangingPunct="1">
              <a:spcBef>
                <a:spcPct val="0"/>
              </a:spcBef>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	- afronding met een cijfer in leerjaar 3</a:t>
            </a:r>
          </a:p>
          <a:p>
            <a:pPr marL="342900" indent="-342900" eaLnBrk="1" hangingPunct="1">
              <a:spcBef>
                <a:spcPct val="0"/>
              </a:spcBef>
              <a:buClr>
                <a:srgbClr val="DC006A"/>
              </a:buClr>
              <a:buFont typeface="Wingdings" panose="05000000000000000000" pitchFamily="2" charset="2"/>
              <a:buChar char="ü"/>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Sport </a:t>
            </a:r>
            <a:endParaRPr lang="en-GB" altLang="nl-NL" sz="1800" dirty="0">
              <a:latin typeface="Lucida Sans Unicode" panose="020B0602030504020204" pitchFamily="34" charset="0"/>
              <a:ea typeface="Verdana" panose="020B0604030504040204" pitchFamily="34" charset="0"/>
              <a:cs typeface="Lucida Sans Unicode" panose="020B0602030504020204" pitchFamily="34" charset="0"/>
            </a:endParaRPr>
          </a:p>
          <a:p>
            <a:pPr eaLnBrk="1" hangingPunct="1">
              <a:spcBef>
                <a:spcPct val="0"/>
              </a:spcBef>
              <a:buFontTx/>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  	- afronding in leerjaar 4</a:t>
            </a:r>
          </a:p>
          <a:p>
            <a:pPr eaLnBrk="1" hangingPunct="1">
              <a:spcBef>
                <a:spcPct val="0"/>
              </a:spcBef>
              <a:buNone/>
            </a:pPr>
            <a:r>
              <a:rPr lang="nl-NL" altLang="nl-NL" sz="1800" dirty="0">
                <a:latin typeface="Lucida Sans Unicode" panose="020B0602030504020204" pitchFamily="34" charset="0"/>
                <a:ea typeface="Verdana" panose="020B0604030504040204" pitchFamily="34" charset="0"/>
                <a:cs typeface="Lucida Sans Unicode" panose="020B0602030504020204" pitchFamily="34" charset="0"/>
              </a:rPr>
              <a:t>  	- verplicht afgerond met Voldoende(V) of Goed(G)</a:t>
            </a:r>
          </a:p>
          <a:p>
            <a:pPr eaLnBrk="1" hangingPunct="1">
              <a:spcBef>
                <a:spcPct val="0"/>
              </a:spcBef>
              <a:buFontTx/>
              <a:buNone/>
            </a:pPr>
            <a:endParaRPr lang="nl-NL" altLang="nl-NL" sz="2000" dirty="0">
              <a:latin typeface="Verdana" panose="020B0604030504040204" pitchFamily="34" charset="0"/>
              <a:ea typeface="Verdana" panose="020B0604030504040204" pitchFamily="34" charset="0"/>
              <a:cs typeface="Verdana" panose="020B0604030504040204" pitchFamily="34" charset="0"/>
            </a:endParaRPr>
          </a:p>
        </p:txBody>
      </p:sp>
      <p:sp>
        <p:nvSpPr>
          <p:cNvPr id="15368" name="Text Box 8"/>
          <p:cNvSpPr txBox="1">
            <a:spLocks noChangeArrowheads="1"/>
          </p:cNvSpPr>
          <p:nvPr/>
        </p:nvSpPr>
        <p:spPr bwMode="auto">
          <a:xfrm>
            <a:off x="783163" y="1052736"/>
            <a:ext cx="88267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nl-NL" altLang="nl-NL" i="1" dirty="0">
                <a:solidFill>
                  <a:schemeClr val="bg1"/>
                </a:solidFill>
                <a:latin typeface="Lucida Sans Unicode" panose="020B0602030504020204" pitchFamily="34" charset="0"/>
                <a:ea typeface="Verdana" panose="020B0604030504040204" pitchFamily="34" charset="0"/>
                <a:cs typeface="Lucida Sans Unicode" panose="020B0602030504020204" pitchFamily="34" charset="0"/>
              </a:rPr>
              <a:t>Het gemeenschappelijk deel</a:t>
            </a:r>
            <a:endParaRPr lang="nl-NL" altLang="nl-NL" sz="4000" dirty="0">
              <a:solidFill>
                <a:schemeClr val="bg1"/>
              </a:solidFill>
              <a:latin typeface="Lucida Sans Unicode" panose="020B0602030504020204" pitchFamily="34" charset="0"/>
              <a:ea typeface="Verdana" panose="020B0604030504040204" pitchFamily="34" charset="0"/>
              <a:cs typeface="Lucida Sans Unicode" panose="020B0602030504020204" pitchFamily="34" charset="0"/>
            </a:endParaRPr>
          </a:p>
        </p:txBody>
      </p:sp>
    </p:spTree>
    <p:extLst>
      <p:ext uri="{BB962C8B-B14F-4D97-AF65-F5344CB8AC3E}">
        <p14:creationId xmlns:p14="http://schemas.microsoft.com/office/powerpoint/2010/main" val="167687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61" y="980728"/>
            <a:ext cx="6343672" cy="709865"/>
          </a:xfrm>
        </p:spPr>
        <p:txBody>
          <a:bodyPr/>
          <a:lstStyle/>
          <a:p>
            <a:r>
              <a:rPr lang="nl-NL" sz="3200" i="1" dirty="0">
                <a:latin typeface="Lucida Sans Unicode" panose="020B0602030504020204" pitchFamily="34" charset="0"/>
                <a:cs typeface="Lucida Sans Unicode" panose="020B0602030504020204" pitchFamily="34" charset="0"/>
              </a:rPr>
              <a:t>De</a:t>
            </a:r>
            <a:r>
              <a:rPr lang="nl-NL" sz="3200" i="1" dirty="0">
                <a:solidFill>
                  <a:srgbClr val="DC006A"/>
                </a:solidFill>
              </a:rPr>
              <a:t> </a:t>
            </a:r>
            <a:r>
              <a:rPr lang="nl-NL" sz="3200" i="1" dirty="0">
                <a:latin typeface="Lucida Sans Unicode" panose="020B0602030504020204" pitchFamily="34" charset="0"/>
                <a:cs typeface="Lucida Sans Unicode" panose="020B0602030504020204" pitchFamily="34" charset="0"/>
              </a:rPr>
              <a:t>profielen</a:t>
            </a:r>
          </a:p>
        </p:txBody>
      </p:sp>
      <p:sp>
        <p:nvSpPr>
          <p:cNvPr id="3" name="Content Placeholder 2"/>
          <p:cNvSpPr>
            <a:spLocks noGrp="1"/>
          </p:cNvSpPr>
          <p:nvPr>
            <p:ph idx="1"/>
          </p:nvPr>
        </p:nvSpPr>
        <p:spPr>
          <a:xfrm>
            <a:off x="838261" y="2636912"/>
            <a:ext cx="8229600" cy="3960441"/>
          </a:xfrm>
        </p:spPr>
        <p:txBody>
          <a:bodyPr/>
          <a:lstStyle/>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Economie</a:t>
            </a:r>
            <a:endParaRPr lang="nl-NL" sz="2800" dirty="0">
              <a:latin typeface="Lucida Sans Unicode" panose="020B0602030504020204" pitchFamily="34" charset="0"/>
              <a:cs typeface="Lucida Sans Unicode" panose="020B0602030504020204" pitchFamily="34" charset="0"/>
            </a:endParaRP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Techniek</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Zorg en welzijn</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Groen (Landbouw)</a:t>
            </a:r>
          </a:p>
        </p:txBody>
      </p:sp>
    </p:spTree>
    <p:extLst>
      <p:ext uri="{BB962C8B-B14F-4D97-AF65-F5344CB8AC3E}">
        <p14:creationId xmlns:p14="http://schemas.microsoft.com/office/powerpoint/2010/main" val="80801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279" y="980728"/>
            <a:ext cx="6343672" cy="709865"/>
          </a:xfrm>
        </p:spPr>
        <p:txBody>
          <a:bodyPr/>
          <a:lstStyle/>
          <a:p>
            <a:r>
              <a:rPr lang="nl-NL" sz="3200" i="1" dirty="0">
                <a:solidFill>
                  <a:srgbClr val="DC006A"/>
                </a:solidFill>
                <a:latin typeface="Lucida Sans Unicode" panose="020B0602030504020204" pitchFamily="34" charset="0"/>
                <a:cs typeface="Lucida Sans Unicode" panose="020B0602030504020204" pitchFamily="34" charset="0"/>
              </a:rPr>
              <a:t>Profiel Economie</a:t>
            </a:r>
          </a:p>
        </p:txBody>
      </p:sp>
      <p:sp>
        <p:nvSpPr>
          <p:cNvPr id="3" name="Content Placeholder 2"/>
          <p:cNvSpPr>
            <a:spLocks noGrp="1"/>
          </p:cNvSpPr>
          <p:nvPr>
            <p:ph idx="1"/>
          </p:nvPr>
        </p:nvSpPr>
        <p:spPr>
          <a:xfrm>
            <a:off x="874214" y="2420888"/>
            <a:ext cx="8229600" cy="1872209"/>
          </a:xfrm>
        </p:spPr>
        <p:txBody>
          <a:bodyPr/>
          <a:lstStyle/>
          <a:p>
            <a:pPr>
              <a:buFont typeface="Wingdings" panose="05000000000000000000" pitchFamily="2" charset="2"/>
              <a:buChar char="Ø"/>
            </a:pPr>
            <a:r>
              <a:rPr lang="nl-NL" sz="2400" dirty="0" err="1">
                <a:latin typeface="Lucida Sans Unicode" panose="020B0602030504020204" pitchFamily="34" charset="0"/>
                <a:cs typeface="Lucida Sans Unicode" panose="020B0602030504020204" pitchFamily="34" charset="0"/>
              </a:rPr>
              <a:t>Profielvak</a:t>
            </a:r>
            <a:r>
              <a:rPr lang="nl-NL" sz="2400" dirty="0">
                <a:latin typeface="Lucida Sans Unicode" panose="020B0602030504020204" pitchFamily="34" charset="0"/>
                <a:cs typeface="Lucida Sans Unicode" panose="020B0602030504020204" pitchFamily="34" charset="0"/>
              </a:rPr>
              <a:t>: economie</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Keuze uit Duits en wiskunde</a:t>
            </a:r>
          </a:p>
          <a:p>
            <a:pPr>
              <a:buFont typeface="Wingdings" panose="05000000000000000000" pitchFamily="2" charset="2"/>
              <a:buChar char="Ø"/>
            </a:pPr>
            <a:r>
              <a:rPr lang="nl-NL" sz="2400" dirty="0">
                <a:latin typeface="Lucida Sans Unicode" panose="020B0602030504020204" pitchFamily="34" charset="0"/>
                <a:cs typeface="Lucida Sans Unicode" panose="020B0602030504020204" pitchFamily="34" charset="0"/>
              </a:rPr>
              <a:t>Aanvullen met 2 vrije keuze vakken</a:t>
            </a:r>
          </a:p>
          <a:p>
            <a:endParaRPr lang="nl-NL" dirty="0">
              <a:latin typeface="Lucida Sans Unicode" panose="020B0602030504020204" pitchFamily="34" charset="0"/>
              <a:cs typeface="Lucida Sans Unicode" panose="020B0602030504020204" pitchFamily="34" charset="0"/>
            </a:endParaRPr>
          </a:p>
          <a:p>
            <a:pPr marL="0" indent="0">
              <a:buNone/>
            </a:pPr>
            <a:endParaRPr lang="nl-NL" sz="2800" dirty="0">
              <a:latin typeface="Lucida Sans Unicode" panose="020B0602030504020204" pitchFamily="34" charset="0"/>
              <a:cs typeface="Lucida Sans Unicode" panose="020B0602030504020204" pitchFamily="34" charset="0"/>
            </a:endParaRPr>
          </a:p>
        </p:txBody>
      </p:sp>
      <p:sp>
        <p:nvSpPr>
          <p:cNvPr id="5" name="Rectangle 8">
            <a:extLst>
              <a:ext uri="{FF2B5EF4-FFF2-40B4-BE49-F238E27FC236}">
                <a16:creationId xmlns:a16="http://schemas.microsoft.com/office/drawing/2014/main" id="{0EBA34D0-AA58-4114-BCDD-D60E272667EA}"/>
              </a:ext>
            </a:extLst>
          </p:cNvPr>
          <p:cNvSpPr>
            <a:spLocks noChangeArrowheads="1"/>
          </p:cNvSpPr>
          <p:nvPr/>
        </p:nvSpPr>
        <p:spPr bwMode="auto">
          <a:xfrm>
            <a:off x="4077992" y="4293097"/>
            <a:ext cx="4707661" cy="22467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nl-NL" altLang="nl-NL" sz="2000" b="1" dirty="0">
                <a:latin typeface="Verdana" panose="020B0604030504040204" pitchFamily="34" charset="0"/>
                <a:ea typeface="Verdana" panose="020B0604030504040204" pitchFamily="34" charset="0"/>
                <a:cs typeface="Verdana" panose="020B0604030504040204" pitchFamily="34" charset="0"/>
              </a:rPr>
              <a:t> </a:t>
            </a:r>
            <a:r>
              <a:rPr lang="nl-NL" altLang="nl-NL" sz="2000" b="1" dirty="0">
                <a:solidFill>
                  <a:srgbClr val="DC006A"/>
                </a:solidFill>
                <a:latin typeface="Segoe Script" panose="020B0504020000000003" pitchFamily="34" charset="0"/>
                <a:ea typeface="Verdana" panose="020B0604030504040204" pitchFamily="34" charset="0"/>
                <a:cs typeface="Verdana" panose="020B0604030504040204" pitchFamily="34" charset="0"/>
              </a:rPr>
              <a:t>Wat kun je met….economie?</a:t>
            </a:r>
          </a:p>
          <a:p>
            <a:pPr eaLnBrk="1" hangingPunct="1">
              <a:spcBef>
                <a:spcPct val="0"/>
              </a:spcBef>
              <a:buFontTx/>
              <a:buNone/>
            </a:pPr>
            <a:endParaRPr lang="nl-NL" altLang="nl-NL" sz="2000" b="1" dirty="0">
              <a:latin typeface="Lucida Sans Unicode" panose="020B0602030504020204" pitchFamily="34" charset="0"/>
              <a:ea typeface="Verdana" panose="020B0604030504040204" pitchFamily="34" charset="0"/>
              <a:cs typeface="Lucida Sans Unicode" panose="020B0602030504020204" pitchFamily="34" charset="0"/>
            </a:endParaRPr>
          </a:p>
          <a:p>
            <a:pPr marL="342900" indent="-342900" eaLnBrk="1" hangingPunct="1">
              <a:spcBef>
                <a:spcPct val="0"/>
              </a:spcBef>
              <a:buClr>
                <a:srgbClr val="DC006A"/>
              </a:buClr>
              <a:buFont typeface="Wingdings" panose="05000000000000000000" pitchFamily="2" charset="2"/>
              <a:buChar char="ü"/>
            </a:pPr>
            <a:r>
              <a:rPr lang="nl-NL" altLang="nl-NL" sz="2000" dirty="0">
                <a:latin typeface="Lucida Sans Unicode" panose="020B0602030504020204" pitchFamily="34" charset="0"/>
                <a:ea typeface="Verdana" panose="020B0604030504040204" pitchFamily="34" charset="0"/>
                <a:cs typeface="Lucida Sans Unicode" panose="020B0602030504020204" pitchFamily="34" charset="0"/>
              </a:rPr>
              <a:t>Handel</a:t>
            </a:r>
          </a:p>
          <a:p>
            <a:pPr marL="342900" indent="-342900" eaLnBrk="1" hangingPunct="1">
              <a:spcBef>
                <a:spcPct val="0"/>
              </a:spcBef>
              <a:buClr>
                <a:srgbClr val="DC006A"/>
              </a:buClr>
              <a:buFont typeface="Wingdings" panose="05000000000000000000" pitchFamily="2" charset="2"/>
              <a:buChar char="ü"/>
            </a:pPr>
            <a:r>
              <a:rPr lang="nl-NL" altLang="nl-NL" sz="2000" dirty="0">
                <a:latin typeface="Lucida Sans Unicode" panose="020B0602030504020204" pitchFamily="34" charset="0"/>
                <a:ea typeface="Verdana" panose="020B0604030504040204" pitchFamily="34" charset="0"/>
                <a:cs typeface="Lucida Sans Unicode" panose="020B0602030504020204" pitchFamily="34" charset="0"/>
              </a:rPr>
              <a:t>Administratie</a:t>
            </a:r>
          </a:p>
          <a:p>
            <a:pPr marL="342900" indent="-342900" eaLnBrk="1" hangingPunct="1">
              <a:spcBef>
                <a:spcPct val="0"/>
              </a:spcBef>
              <a:buClr>
                <a:srgbClr val="DC006A"/>
              </a:buClr>
              <a:buFont typeface="Wingdings" panose="05000000000000000000" pitchFamily="2" charset="2"/>
              <a:buChar char="ü"/>
            </a:pPr>
            <a:r>
              <a:rPr lang="nl-NL" altLang="nl-NL" sz="2000" dirty="0">
                <a:latin typeface="Lucida Sans Unicode" panose="020B0602030504020204" pitchFamily="34" charset="0"/>
                <a:ea typeface="Verdana" panose="020B0604030504040204" pitchFamily="34" charset="0"/>
                <a:cs typeface="Lucida Sans Unicode" panose="020B0602030504020204" pitchFamily="34" charset="0"/>
              </a:rPr>
              <a:t>Horeca</a:t>
            </a:r>
          </a:p>
          <a:p>
            <a:pPr marL="342900" indent="-342900" eaLnBrk="1" hangingPunct="1">
              <a:spcBef>
                <a:spcPct val="0"/>
              </a:spcBef>
              <a:buClr>
                <a:srgbClr val="DC006A"/>
              </a:buClr>
              <a:buFont typeface="Wingdings" panose="05000000000000000000" pitchFamily="2" charset="2"/>
              <a:buChar char="ü"/>
            </a:pPr>
            <a:r>
              <a:rPr lang="nl-NL" altLang="nl-NL" sz="2000" dirty="0">
                <a:latin typeface="Lucida Sans Unicode" panose="020B0602030504020204" pitchFamily="34" charset="0"/>
                <a:ea typeface="Verdana" panose="020B0604030504040204" pitchFamily="34" charset="0"/>
                <a:cs typeface="Lucida Sans Unicode" panose="020B0602030504020204" pitchFamily="34" charset="0"/>
              </a:rPr>
              <a:t>Mode en design</a:t>
            </a:r>
          </a:p>
          <a:p>
            <a:pPr marL="342900" indent="-342900" eaLnBrk="1" hangingPunct="1">
              <a:spcBef>
                <a:spcPct val="0"/>
              </a:spcBef>
              <a:buClr>
                <a:srgbClr val="DC006A"/>
              </a:buClr>
              <a:buFont typeface="Wingdings" panose="05000000000000000000" pitchFamily="2" charset="2"/>
              <a:buChar char="ü"/>
            </a:pPr>
            <a:r>
              <a:rPr lang="nl-NL" altLang="nl-NL" sz="2000" dirty="0">
                <a:latin typeface="Lucida Sans Unicode" panose="020B0602030504020204" pitchFamily="34" charset="0"/>
                <a:ea typeface="Verdana" panose="020B0604030504040204" pitchFamily="34" charset="0"/>
                <a:cs typeface="Lucida Sans Unicode" panose="020B0602030504020204" pitchFamily="34" charset="0"/>
              </a:rPr>
              <a:t>Zakelijke dienstverlening</a:t>
            </a:r>
          </a:p>
        </p:txBody>
      </p:sp>
    </p:spTree>
    <p:extLst>
      <p:ext uri="{BB962C8B-B14F-4D97-AF65-F5344CB8AC3E}">
        <p14:creationId xmlns:p14="http://schemas.microsoft.com/office/powerpoint/2010/main" val="263636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C5DA31267F8D4798BF00EC7D4584CB" ma:contentTypeVersion="12" ma:contentTypeDescription="Een nieuw document maken." ma:contentTypeScope="" ma:versionID="716442ba648d7f7957aeb85be0fcd470">
  <xsd:schema xmlns:xsd="http://www.w3.org/2001/XMLSchema" xmlns:xs="http://www.w3.org/2001/XMLSchema" xmlns:p="http://schemas.microsoft.com/office/2006/metadata/properties" xmlns:ns2="9233792f-f479-4337-8023-93bca0f16cd9" xmlns:ns3="ce57f5db-dbba-474f-99fe-9f5aae54b89d" targetNamespace="http://schemas.microsoft.com/office/2006/metadata/properties" ma:root="true" ma:fieldsID="ef4889e5b988c77356b2635ca614c1c0" ns2:_="" ns3:_="">
    <xsd:import namespace="9233792f-f479-4337-8023-93bca0f16cd9"/>
    <xsd:import namespace="ce57f5db-dbba-474f-99fe-9f5aae54b8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33792f-f479-4337-8023-93bca0f16c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57f5db-dbba-474f-99fe-9f5aae54b89d"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A7FFF1-49F6-4EBB-81E3-DC03A504CCC6}">
  <ds:schemaRefs>
    <ds:schemaRef ds:uri="http://schemas.openxmlformats.org/package/2006/metadata/core-properties"/>
    <ds:schemaRef ds:uri="http://purl.org/dc/dcmitype/"/>
    <ds:schemaRef ds:uri="c982defb-279d-425f-88ae-0982fe14084d"/>
    <ds:schemaRef ds:uri="http://schemas.microsoft.com/office/infopath/2007/PartnerControls"/>
    <ds:schemaRef ds:uri="502584ea-42e8-4bd3-98d5-708a34caf190"/>
    <ds:schemaRef ds:uri="http://schemas.microsoft.com/office/2006/metadata/properties"/>
    <ds:schemaRef ds:uri="http://schemas.microsoft.com/office/2006/documentManagement/types"/>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874A3E30-8380-4166-A857-2FD50058C019}"/>
</file>

<file path=customXml/itemProps3.xml><?xml version="1.0" encoding="utf-8"?>
<ds:datastoreItem xmlns:ds="http://schemas.openxmlformats.org/officeDocument/2006/customXml" ds:itemID="{679A5C91-3740-4C26-BF06-01AC9284E6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1774</TotalTime>
  <Words>846</Words>
  <Application>Microsoft Office PowerPoint</Application>
  <PresentationFormat>Diavoorstelling (4:3)</PresentationFormat>
  <Paragraphs>156</Paragraphs>
  <Slides>16</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16</vt:i4>
      </vt:variant>
    </vt:vector>
  </HeadingPairs>
  <TitlesOfParts>
    <vt:vector size="25" baseType="lpstr">
      <vt:lpstr>Arial</vt:lpstr>
      <vt:lpstr>Century Gothic</vt:lpstr>
      <vt:lpstr>Lucida Sans Unicode</vt:lpstr>
      <vt:lpstr>Segoe Script</vt:lpstr>
      <vt:lpstr>Segoe UI</vt:lpstr>
      <vt:lpstr>Verdana</vt:lpstr>
      <vt:lpstr>Wingdings</vt:lpstr>
      <vt:lpstr>Wingdings 3</vt:lpstr>
      <vt:lpstr>Ion-directiekamer</vt:lpstr>
      <vt:lpstr>Profielkeuze  VMBO-TL</vt:lpstr>
      <vt:lpstr>Onderwerpen</vt:lpstr>
      <vt:lpstr>(Vak)keuzeproces</vt:lpstr>
      <vt:lpstr>PowerPoint-presentatie</vt:lpstr>
      <vt:lpstr>PowerPoint-presentatie</vt:lpstr>
      <vt:lpstr>PowerPoint-presentatie</vt:lpstr>
      <vt:lpstr>PowerPoint-presentatie</vt:lpstr>
      <vt:lpstr>De profielen</vt:lpstr>
      <vt:lpstr>Profiel Economie</vt:lpstr>
      <vt:lpstr>Profiel Techniek</vt:lpstr>
      <vt:lpstr>Profiel Zorg en welzijn</vt:lpstr>
      <vt:lpstr>Profiel Groen (Landbouw)</vt:lpstr>
      <vt:lpstr>Aansluiting op de HAVO</vt:lpstr>
      <vt:lpstr>Tijdpad</vt:lpstr>
      <vt:lpstr>Opmerkingen</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Sectorkeuze vmbo-t</dc:title>
  <dc:creator>Gernand</dc:creator>
  <cp:lastModifiedBy>L. Schenkhuysen</cp:lastModifiedBy>
  <cp:revision>42</cp:revision>
  <dcterms:created xsi:type="dcterms:W3CDTF">2016-01-03T16:48:13Z</dcterms:created>
  <dcterms:modified xsi:type="dcterms:W3CDTF">2021-01-20T12:44:24Z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0x010100A5C5DA31267F8D4798BF00EC7D4584CB</vt:lpwstr>
  </property>
</Properties>
</file>